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handoutMasterIdLst>
    <p:handoutMasterId r:id="rId34"/>
  </p:handoutMasterIdLst>
  <p:sldIdLst>
    <p:sldId id="256" r:id="rId5"/>
    <p:sldId id="257" r:id="rId6"/>
    <p:sldId id="288" r:id="rId7"/>
    <p:sldId id="277" r:id="rId8"/>
    <p:sldId id="278" r:id="rId9"/>
    <p:sldId id="279" r:id="rId10"/>
    <p:sldId id="261" r:id="rId11"/>
    <p:sldId id="262" r:id="rId12"/>
    <p:sldId id="280" r:id="rId13"/>
    <p:sldId id="276" r:id="rId14"/>
    <p:sldId id="284" r:id="rId15"/>
    <p:sldId id="267" r:id="rId16"/>
    <p:sldId id="289" r:id="rId17"/>
    <p:sldId id="269" r:id="rId18"/>
    <p:sldId id="263" r:id="rId19"/>
    <p:sldId id="282" r:id="rId20"/>
    <p:sldId id="290" r:id="rId21"/>
    <p:sldId id="264" r:id="rId22"/>
    <p:sldId id="291" r:id="rId23"/>
    <p:sldId id="281" r:id="rId24"/>
    <p:sldId id="292" r:id="rId25"/>
    <p:sldId id="296" r:id="rId26"/>
    <p:sldId id="259" r:id="rId27"/>
    <p:sldId id="268" r:id="rId28"/>
    <p:sldId id="285" r:id="rId29"/>
    <p:sldId id="260" r:id="rId30"/>
    <p:sldId id="293" r:id="rId31"/>
    <p:sldId id="294" r:id="rId32"/>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46614D2-D31F-4632-965E-06DC7670DA15}">
          <p14:sldIdLst>
            <p14:sldId id="256"/>
            <p14:sldId id="257"/>
          </p14:sldIdLst>
        </p14:section>
        <p14:section name="Why ARM" id="{569BBBAF-F51E-4E88-B2DD-99D9DE0EBB10}">
          <p14:sldIdLst>
            <p14:sldId id="288"/>
            <p14:sldId id="277"/>
            <p14:sldId id="278"/>
            <p14:sldId id="279"/>
            <p14:sldId id="261"/>
          </p14:sldIdLst>
        </p14:section>
        <p14:section name="ARM + tooling" id="{D01F216D-DCC7-4171-AC84-31EBA41D40B3}">
          <p14:sldIdLst>
            <p14:sldId id="262"/>
            <p14:sldId id="280"/>
            <p14:sldId id="276"/>
            <p14:sldId id="284"/>
            <p14:sldId id="267"/>
          </p14:sldIdLst>
        </p14:section>
        <p14:section name="Building template" id="{8AD4CEE1-CAFA-4F26-81DF-299FAF0F37BA}">
          <p14:sldIdLst>
            <p14:sldId id="289"/>
            <p14:sldId id="269"/>
            <p14:sldId id="263"/>
            <p14:sldId id="282"/>
          </p14:sldIdLst>
        </p14:section>
        <p14:section name="PowerShell" id="{DFF1BCAE-A972-48EC-8322-A1F8FEEE434B}">
          <p14:sldIdLst>
            <p14:sldId id="290"/>
            <p14:sldId id="264"/>
            <p14:sldId id="291"/>
          </p14:sldIdLst>
        </p14:section>
        <p14:section name="Outro" id="{01962B36-016A-4240-91B8-A4BA98247B08}">
          <p14:sldIdLst>
            <p14:sldId id="281"/>
            <p14:sldId id="292"/>
            <p14:sldId id="296"/>
            <p14:sldId id="259"/>
            <p14:sldId id="268"/>
            <p14:sldId id="285"/>
            <p14:sldId id="260"/>
            <p14:sldId id="293"/>
            <p14:sldId id="294"/>
          </p14:sldIdLst>
        </p14:section>
      </p14:sectionLst>
    </p:ext>
    <p:ext uri="{EFAFB233-063F-42B5-8137-9DF3F51BA10A}">
      <p15:sldGuideLst xmlns:p15="http://schemas.microsoft.com/office/powerpoint/2012/main">
        <p15:guide id="1" orient="horz" pos="1620">
          <p15:clr>
            <a:srgbClr val="A4A3A4"/>
          </p15:clr>
        </p15:guide>
        <p15:guide id="2" orient="horz" pos="169">
          <p15:clr>
            <a:srgbClr val="A4A3A4"/>
          </p15:clr>
        </p15:guide>
        <p15:guide id="3" orient="horz" pos="2210">
          <p15:clr>
            <a:srgbClr val="A4A3A4"/>
          </p15:clr>
        </p15:guide>
        <p15:guide id="4" orient="horz" pos="2981">
          <p15:clr>
            <a:srgbClr val="A4A3A4"/>
          </p15:clr>
        </p15:guide>
        <p15:guide id="5" orient="horz" pos="758">
          <p15:clr>
            <a:srgbClr val="A4A3A4"/>
          </p15:clr>
        </p15:guide>
        <p15:guide id="6" pos="2880">
          <p15:clr>
            <a:srgbClr val="A4A3A4"/>
          </p15:clr>
        </p15:guide>
        <p15:guide id="7" pos="158">
          <p15:clr>
            <a:srgbClr val="A4A3A4"/>
          </p15:clr>
        </p15:guide>
        <p15:guide id="8" pos="5602">
          <p15:clr>
            <a:srgbClr val="A4A3A4"/>
          </p15:clr>
        </p15:guide>
        <p15:guide id="9" pos="612">
          <p15:clr>
            <a:srgbClr val="A4A3A4"/>
          </p15:clr>
        </p15:guide>
        <p15:guide id="10">
          <p15:clr>
            <a:srgbClr val="A4A3A4"/>
          </p15:clr>
        </p15:guide>
        <p15:guide id="11" pos="487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a:srgbClr val="9E0000"/>
    <a:srgbClr val="232323"/>
    <a:srgbClr val="1F1F1F"/>
    <a:srgbClr val="8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0" autoAdjust="0"/>
    <p:restoredTop sz="71270" autoAdjust="0"/>
  </p:normalViewPr>
  <p:slideViewPr>
    <p:cSldViewPr showGuides="1">
      <p:cViewPr varScale="1">
        <p:scale>
          <a:sx n="155" d="100"/>
          <a:sy n="155" d="100"/>
        </p:scale>
        <p:origin x="1896" y="132"/>
      </p:cViewPr>
      <p:guideLst>
        <p:guide orient="horz" pos="1620"/>
        <p:guide orient="horz" pos="169"/>
        <p:guide orient="horz" pos="2210"/>
        <p:guide orient="horz" pos="2981"/>
        <p:guide orient="horz" pos="758"/>
        <p:guide pos="2880"/>
        <p:guide pos="158"/>
        <p:guide pos="5602"/>
        <p:guide pos="612"/>
        <p:guide/>
        <p:guide pos="4876"/>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6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CA84D-A50C-462A-A76F-EF429BD955C2}" type="datetimeFigureOut">
              <a:rPr lang="de-CH" smtClean="0"/>
              <a:t>27.08.2015</a:t>
            </a:fld>
            <a:endParaRPr lang="de-CH"/>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F4702F-5E2A-4E23-A276-899C753A7152}" type="slidenum">
              <a:rPr lang="de-CH" smtClean="0"/>
              <a:t>‹#›</a:t>
            </a:fld>
            <a:endParaRPr lang="de-CH"/>
          </a:p>
        </p:txBody>
      </p:sp>
    </p:spTree>
    <p:extLst>
      <p:ext uri="{BB962C8B-B14F-4D97-AF65-F5344CB8AC3E}">
        <p14:creationId xmlns:p14="http://schemas.microsoft.com/office/powerpoint/2010/main" val="30302005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04AC08-4B83-4007-AD8C-3327B426147E}" type="datetimeFigureOut">
              <a:rPr lang="en-US" smtClean="0"/>
              <a:t>8/27/2015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76870B-36E6-45AA-AB02-E2A09D4A3228}" type="slidenum">
              <a:rPr lang="en-US" smtClean="0"/>
              <a:t>‹#›</a:t>
            </a:fld>
            <a:endParaRPr lang="en-US"/>
          </a:p>
        </p:txBody>
      </p:sp>
    </p:spTree>
    <p:extLst>
      <p:ext uri="{BB962C8B-B14F-4D97-AF65-F5344CB8AC3E}">
        <p14:creationId xmlns:p14="http://schemas.microsoft.com/office/powerpoint/2010/main" val="4143419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76870B-36E6-45AA-AB02-E2A09D4A3228}" type="slidenum">
              <a:rPr lang="en-US" smtClean="0"/>
              <a:t>1</a:t>
            </a:fld>
            <a:endParaRPr lang="en-US"/>
          </a:p>
        </p:txBody>
      </p:sp>
    </p:spTree>
    <p:extLst>
      <p:ext uri="{BB962C8B-B14F-4D97-AF65-F5344CB8AC3E}">
        <p14:creationId xmlns:p14="http://schemas.microsoft.com/office/powerpoint/2010/main" val="746848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332477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76870B-36E6-45AA-AB02-E2A09D4A3228}" type="slidenum">
              <a:rPr lang="en-US" smtClean="0"/>
              <a:t>11</a:t>
            </a:fld>
            <a:endParaRPr lang="en-US"/>
          </a:p>
        </p:txBody>
      </p:sp>
    </p:spTree>
    <p:extLst>
      <p:ext uri="{BB962C8B-B14F-4D97-AF65-F5344CB8AC3E}">
        <p14:creationId xmlns:p14="http://schemas.microsoft.com/office/powerpoint/2010/main" val="1896921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76870B-36E6-45AA-AB02-E2A09D4A3228}" type="slidenum">
              <a:rPr lang="en-US" smtClean="0"/>
              <a:t>13</a:t>
            </a:fld>
            <a:endParaRPr lang="en-US"/>
          </a:p>
        </p:txBody>
      </p:sp>
    </p:spTree>
    <p:extLst>
      <p:ext uri="{BB962C8B-B14F-4D97-AF65-F5344CB8AC3E}">
        <p14:creationId xmlns:p14="http://schemas.microsoft.com/office/powerpoint/2010/main" val="1112454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776870B-36E6-45AA-AB02-E2A09D4A3228}" type="slidenum">
              <a:rPr lang="en-US" smtClean="0"/>
              <a:t>14</a:t>
            </a:fld>
            <a:endParaRPr lang="en-US"/>
          </a:p>
        </p:txBody>
      </p:sp>
    </p:spTree>
    <p:extLst>
      <p:ext uri="{BB962C8B-B14F-4D97-AF65-F5344CB8AC3E}">
        <p14:creationId xmlns:p14="http://schemas.microsoft.com/office/powerpoint/2010/main" val="2200995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Todo</a:t>
            </a:r>
            <a:r>
              <a:rPr lang="en-US" dirty="0" smtClean="0"/>
              <a:t>: create template live.</a:t>
            </a:r>
            <a:r>
              <a:rPr lang="en-US" baseline="0" dirty="0" smtClean="0"/>
              <a:t> Everything in snippets </a:t>
            </a:r>
            <a:r>
              <a:rPr lang="en-US" baseline="0" dirty="0" smtClean="0">
                <a:sym typeface="Wingdings" panose="05000000000000000000" pitchFamily="2" charset="2"/>
              </a:rPr>
              <a:t></a:t>
            </a:r>
          </a:p>
          <a:p>
            <a:endParaRPr lang="en-US" baseline="0" dirty="0" smtClean="0">
              <a:sym typeface="Wingdings" panose="05000000000000000000" pitchFamily="2" charset="2"/>
            </a:endParaRPr>
          </a:p>
          <a:p>
            <a:r>
              <a:rPr lang="en-US" dirty="0" smtClean="0"/>
              <a:t>Info</a:t>
            </a:r>
            <a:r>
              <a:rPr lang="en-US" dirty="0" smtClean="0"/>
              <a:t>:</a:t>
            </a:r>
          </a:p>
          <a:p>
            <a:r>
              <a:rPr lang="en-US" dirty="0" smtClean="0"/>
              <a:t>https://github.com/Azure/azure-quickstart-templates/tree/master/101-create-key-vault</a:t>
            </a:r>
          </a:p>
          <a:p>
            <a:r>
              <a:rPr lang="en-US" dirty="0" smtClean="0"/>
              <a:t>https://github.com/Azure/azure-quickstart-templates/tree/master/101-simple-windows-vm</a:t>
            </a:r>
          </a:p>
          <a:p>
            <a:r>
              <a:rPr lang="en-US" dirty="0" smtClean="0"/>
              <a:t>https://github.com/Azure/azure-quickstart-templates/tree/master/windows-vm-push-certificate</a:t>
            </a:r>
          </a:p>
          <a:p>
            <a:r>
              <a:rPr lang="en-US" dirty="0" smtClean="0"/>
              <a:t>https://github.com/Azure/azure-quickstart-templates/tree/master/201-vm-domain-join</a:t>
            </a:r>
            <a:endParaRPr lang="en-US" dirty="0"/>
          </a:p>
        </p:txBody>
      </p:sp>
      <p:sp>
        <p:nvSpPr>
          <p:cNvPr id="4" name="Slide Number Placeholder 3"/>
          <p:cNvSpPr>
            <a:spLocks noGrp="1"/>
          </p:cNvSpPr>
          <p:nvPr>
            <p:ph type="sldNum" sz="quarter" idx="10"/>
          </p:nvPr>
        </p:nvSpPr>
        <p:spPr/>
        <p:txBody>
          <a:bodyPr/>
          <a:lstStyle/>
          <a:p>
            <a:fld id="{F776870B-36E6-45AA-AB02-E2A09D4A3228}" type="slidenum">
              <a:rPr lang="en-US" smtClean="0"/>
              <a:t>16</a:t>
            </a:fld>
            <a:endParaRPr lang="en-US"/>
          </a:p>
        </p:txBody>
      </p:sp>
    </p:spTree>
    <p:extLst>
      <p:ext uri="{BB962C8B-B14F-4D97-AF65-F5344CB8AC3E}">
        <p14:creationId xmlns:p14="http://schemas.microsoft.com/office/powerpoint/2010/main" val="1333627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776870B-36E6-45AA-AB02-E2A09D4A3228}" type="slidenum">
              <a:rPr lang="en-US" smtClean="0"/>
              <a:t>17</a:t>
            </a:fld>
            <a:endParaRPr lang="en-US"/>
          </a:p>
        </p:txBody>
      </p:sp>
    </p:spTree>
    <p:extLst>
      <p:ext uri="{BB962C8B-B14F-4D97-AF65-F5344CB8AC3E}">
        <p14:creationId xmlns:p14="http://schemas.microsoft.com/office/powerpoint/2010/main" val="3841585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thin</a:t>
            </a:r>
            <a:r>
              <a:rPr lang="en-US" baseline="0" dirty="0" smtClean="0"/>
              <a:t>g as template but in </a:t>
            </a:r>
            <a:r>
              <a:rPr lang="en-US" baseline="0" dirty="0" err="1" smtClean="0"/>
              <a:t>powerShell</a:t>
            </a:r>
            <a:endParaRPr lang="en-US" baseline="0" dirty="0" smtClean="0"/>
          </a:p>
          <a:p>
            <a:endParaRPr lang="en-US" baseline="0" dirty="0" smtClean="0"/>
          </a:p>
          <a:p>
            <a:endParaRPr lang="en-US" baseline="0" dirty="0" smtClean="0"/>
          </a:p>
          <a:p>
            <a:r>
              <a:rPr lang="en-US" sz="1200" kern="1200" dirty="0" smtClean="0">
                <a:solidFill>
                  <a:schemeClr val="tx1"/>
                </a:solidFill>
                <a:latin typeface="+mn-lt"/>
                <a:ea typeface="+mn-ea"/>
                <a:cs typeface="+mn-cs"/>
              </a:rPr>
              <a:t>http://blogs.technet.com/b/keithmayer/archive/2015/07/07/18-steps-for-end-to-end-iaas-provisioning-in-the-cloud-with-azure-resource-manager-arm-powershell-and-desired-state-configuration-dsc.aspx</a:t>
            </a:r>
          </a:p>
          <a:p>
            <a:r>
              <a:rPr lang="en-US" sz="1200" kern="1200" dirty="0" smtClean="0">
                <a:solidFill>
                  <a:schemeClr val="tx1"/>
                </a:solidFill>
                <a:latin typeface="+mn-lt"/>
                <a:ea typeface="+mn-ea"/>
                <a:cs typeface="+mn-cs"/>
              </a:rPr>
              <a:t>http://blogs.msdn.com/b/cloud_solution_architect/archive/2015/05/05/creating-azure-vms-with-arm-powershell-cmdlets.aspx</a:t>
            </a:r>
          </a:p>
          <a:p>
            <a:endParaRPr lang="en-US" dirty="0" smtClean="0"/>
          </a:p>
          <a:p>
            <a:endParaRPr lang="en-US" dirty="0" smtClean="0"/>
          </a:p>
          <a:p>
            <a:r>
              <a:rPr lang="en-US" dirty="0" smtClean="0"/>
              <a:t>IMPORTANT:</a:t>
            </a:r>
          </a:p>
          <a:p>
            <a:r>
              <a:rPr lang="en-US" dirty="0" smtClean="0"/>
              <a:t>https://github.com/Azure/azure-powershell/wiki/Deprecation-of-Switch-AzureMode-in-Azure-PowerShell</a:t>
            </a:r>
          </a:p>
          <a:p>
            <a:endParaRPr lang="en-US" dirty="0"/>
          </a:p>
        </p:txBody>
      </p:sp>
      <p:sp>
        <p:nvSpPr>
          <p:cNvPr id="4" name="Slide Number Placeholder 3"/>
          <p:cNvSpPr>
            <a:spLocks noGrp="1"/>
          </p:cNvSpPr>
          <p:nvPr>
            <p:ph type="sldNum" sz="quarter" idx="10"/>
          </p:nvPr>
        </p:nvSpPr>
        <p:spPr/>
        <p:txBody>
          <a:bodyPr/>
          <a:lstStyle/>
          <a:p>
            <a:fld id="{F776870B-36E6-45AA-AB02-E2A09D4A3228}" type="slidenum">
              <a:rPr lang="en-US" smtClean="0"/>
              <a:t>18</a:t>
            </a:fld>
            <a:endParaRPr lang="en-US"/>
          </a:p>
        </p:txBody>
      </p:sp>
    </p:spTree>
    <p:extLst>
      <p:ext uri="{BB962C8B-B14F-4D97-AF65-F5344CB8AC3E}">
        <p14:creationId xmlns:p14="http://schemas.microsoft.com/office/powerpoint/2010/main" val="2623090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76870B-36E6-45AA-AB02-E2A09D4A3228}" type="slidenum">
              <a:rPr lang="en-US" smtClean="0"/>
              <a:t>19</a:t>
            </a:fld>
            <a:endParaRPr lang="en-US"/>
          </a:p>
        </p:txBody>
      </p:sp>
    </p:spTree>
    <p:extLst>
      <p:ext uri="{BB962C8B-B14F-4D97-AF65-F5344CB8AC3E}">
        <p14:creationId xmlns:p14="http://schemas.microsoft.com/office/powerpoint/2010/main" val="1176367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Github</a:t>
            </a:r>
            <a:r>
              <a:rPr lang="en-US" dirty="0" smtClean="0"/>
              <a:t> </a:t>
            </a:r>
            <a:r>
              <a:rPr lang="en-US" dirty="0" err="1" smtClean="0"/>
              <a:t>Quickstart</a:t>
            </a:r>
            <a:r>
              <a:rPr lang="en-US" dirty="0" smtClean="0"/>
              <a:t> templates</a:t>
            </a:r>
            <a:endParaRPr lang="en-US" dirty="0"/>
          </a:p>
        </p:txBody>
      </p:sp>
      <p:sp>
        <p:nvSpPr>
          <p:cNvPr id="4" name="Slide Number Placeholder 3"/>
          <p:cNvSpPr>
            <a:spLocks noGrp="1"/>
          </p:cNvSpPr>
          <p:nvPr>
            <p:ph type="sldNum" sz="quarter" idx="10"/>
          </p:nvPr>
        </p:nvSpPr>
        <p:spPr/>
        <p:txBody>
          <a:bodyPr/>
          <a:lstStyle/>
          <a:p>
            <a:fld id="{F776870B-36E6-45AA-AB02-E2A09D4A3228}" type="slidenum">
              <a:rPr lang="en-US" smtClean="0"/>
              <a:t>20</a:t>
            </a:fld>
            <a:endParaRPr lang="en-US"/>
          </a:p>
        </p:txBody>
      </p:sp>
    </p:spTree>
    <p:extLst>
      <p:ext uri="{BB962C8B-B14F-4D97-AF65-F5344CB8AC3E}">
        <p14:creationId xmlns:p14="http://schemas.microsoft.com/office/powerpoint/2010/main" val="3629593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resource explorer</a:t>
            </a:r>
          </a:p>
          <a:p>
            <a:endParaRPr lang="en-US" dirty="0" smtClean="0"/>
          </a:p>
          <a:p>
            <a:r>
              <a:rPr lang="en-US" dirty="0" smtClean="0"/>
              <a:t>https://resources.azure.com</a:t>
            </a:r>
            <a:endParaRPr lang="en-US" dirty="0"/>
          </a:p>
        </p:txBody>
      </p:sp>
      <p:sp>
        <p:nvSpPr>
          <p:cNvPr id="4" name="Slide Number Placeholder 3"/>
          <p:cNvSpPr>
            <a:spLocks noGrp="1"/>
          </p:cNvSpPr>
          <p:nvPr>
            <p:ph type="sldNum" sz="quarter" idx="10"/>
          </p:nvPr>
        </p:nvSpPr>
        <p:spPr/>
        <p:txBody>
          <a:bodyPr/>
          <a:lstStyle/>
          <a:p>
            <a:fld id="{F776870B-36E6-45AA-AB02-E2A09D4A3228}" type="slidenum">
              <a:rPr lang="en-US" smtClean="0"/>
              <a:t>21</a:t>
            </a:fld>
            <a:endParaRPr lang="en-US"/>
          </a:p>
        </p:txBody>
      </p:sp>
    </p:spTree>
    <p:extLst>
      <p:ext uri="{BB962C8B-B14F-4D97-AF65-F5344CB8AC3E}">
        <p14:creationId xmlns:p14="http://schemas.microsoft.com/office/powerpoint/2010/main" val="53491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76870B-36E6-45AA-AB02-E2A09D4A3228}" type="slidenum">
              <a:rPr lang="en-US" smtClean="0"/>
              <a:t>2</a:t>
            </a:fld>
            <a:endParaRPr lang="en-US"/>
          </a:p>
        </p:txBody>
      </p:sp>
    </p:spTree>
    <p:extLst>
      <p:ext uri="{BB962C8B-B14F-4D97-AF65-F5344CB8AC3E}">
        <p14:creationId xmlns:p14="http://schemas.microsoft.com/office/powerpoint/2010/main" val="3873118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a:t>
            </a:r>
            <a:r>
              <a:rPr lang="en-US" baseline="0" dirty="0" smtClean="0"/>
              <a:t> resource manager visualizer</a:t>
            </a:r>
          </a:p>
          <a:p>
            <a:endParaRPr lang="en-US" baseline="0" dirty="0" smtClean="0"/>
          </a:p>
          <a:p>
            <a:r>
              <a:rPr lang="en-US" dirty="0" smtClean="0"/>
              <a:t>http://armviz.io/#/</a:t>
            </a:r>
          </a:p>
          <a:p>
            <a:r>
              <a:rPr lang="en-US" sz="1200" kern="1200" dirty="0" smtClean="0">
                <a:solidFill>
                  <a:schemeClr val="tx1"/>
                </a:solidFill>
                <a:latin typeface="+mn-lt"/>
                <a:ea typeface="+mn-ea"/>
                <a:cs typeface="+mn-cs"/>
              </a:rPr>
              <a:t>https://github.com/ytechie/AzureResourceVisualizer by Jason Young</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76870B-36E6-45AA-AB02-E2A09D4A3228}" type="slidenum">
              <a:rPr lang="en-US" smtClean="0"/>
              <a:t>22</a:t>
            </a:fld>
            <a:endParaRPr lang="en-US"/>
          </a:p>
        </p:txBody>
      </p:sp>
    </p:spTree>
    <p:extLst>
      <p:ext uri="{BB962C8B-B14F-4D97-AF65-F5344CB8AC3E}">
        <p14:creationId xmlns:p14="http://schemas.microsoft.com/office/powerpoint/2010/main" val="4225264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76870B-36E6-45AA-AB02-E2A09D4A3228}" type="slidenum">
              <a:rPr lang="en-US" smtClean="0"/>
              <a:t>23</a:t>
            </a:fld>
            <a:endParaRPr lang="en-US"/>
          </a:p>
        </p:txBody>
      </p:sp>
    </p:spTree>
    <p:extLst>
      <p:ext uri="{BB962C8B-B14F-4D97-AF65-F5344CB8AC3E}">
        <p14:creationId xmlns:p14="http://schemas.microsoft.com/office/powerpoint/2010/main" val="633576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76870B-36E6-45AA-AB02-E2A09D4A3228}" type="slidenum">
              <a:rPr lang="en-US" smtClean="0"/>
              <a:t>26</a:t>
            </a:fld>
            <a:endParaRPr lang="en-US"/>
          </a:p>
        </p:txBody>
      </p:sp>
    </p:spTree>
    <p:extLst>
      <p:ext uri="{BB962C8B-B14F-4D97-AF65-F5344CB8AC3E}">
        <p14:creationId xmlns:p14="http://schemas.microsoft.com/office/powerpoint/2010/main" val="2065576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a:p>
            <a:pPr marL="0" indent="0">
              <a:buNone/>
            </a:pPr>
            <a:endParaRPr lang="en-US"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F776870B-36E6-45AA-AB02-E2A09D4A3228}" type="slidenum">
              <a:rPr lang="en-US" smtClean="0"/>
              <a:t>3</a:t>
            </a:fld>
            <a:endParaRPr lang="en-US"/>
          </a:p>
        </p:txBody>
      </p:sp>
    </p:spTree>
    <p:extLst>
      <p:ext uri="{BB962C8B-B14F-4D97-AF65-F5344CB8AC3E}">
        <p14:creationId xmlns:p14="http://schemas.microsoft.com/office/powerpoint/2010/main" val="1832975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17283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4066220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380420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76870B-36E6-45AA-AB02-E2A09D4A3228}" type="slidenum">
              <a:rPr lang="en-US" smtClean="0"/>
              <a:t>7</a:t>
            </a:fld>
            <a:endParaRPr lang="en-US"/>
          </a:p>
        </p:txBody>
      </p:sp>
    </p:spTree>
    <p:extLst>
      <p:ext uri="{BB962C8B-B14F-4D97-AF65-F5344CB8AC3E}">
        <p14:creationId xmlns:p14="http://schemas.microsoft.com/office/powerpoint/2010/main" val="888755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76870B-36E6-45AA-AB02-E2A09D4A3228}" type="slidenum">
              <a:rPr lang="en-US" smtClean="0"/>
              <a:t>8</a:t>
            </a:fld>
            <a:endParaRPr lang="en-US"/>
          </a:p>
        </p:txBody>
      </p:sp>
    </p:spTree>
    <p:extLst>
      <p:ext uri="{BB962C8B-B14F-4D97-AF65-F5344CB8AC3E}">
        <p14:creationId xmlns:p14="http://schemas.microsoft.com/office/powerpoint/2010/main" val="2105775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8/27/2015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4232979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10" name="Rechteck 7"/>
          <p:cNvSpPr/>
          <p:nvPr userDrawn="1"/>
        </p:nvSpPr>
        <p:spPr>
          <a:xfrm>
            <a:off x="-76200" y="2664857"/>
            <a:ext cx="5187142" cy="12954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40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739" y="4500431"/>
            <a:ext cx="955965" cy="560284"/>
          </a:xfrm>
          <a:prstGeom prst="rect">
            <a:avLst/>
          </a:prstGeom>
        </p:spPr>
      </p:pic>
      <p:sp>
        <p:nvSpPr>
          <p:cNvPr id="7" name="Rechteck 7"/>
          <p:cNvSpPr/>
          <p:nvPr userDrawn="1"/>
        </p:nvSpPr>
        <p:spPr>
          <a:xfrm>
            <a:off x="-76200" y="1276350"/>
            <a:ext cx="9296400" cy="1295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Titelplatzhalter 1"/>
          <p:cNvSpPr>
            <a:spLocks noGrp="1"/>
          </p:cNvSpPr>
          <p:nvPr>
            <p:ph type="title" hasCustomPrompt="1"/>
          </p:nvPr>
        </p:nvSpPr>
        <p:spPr>
          <a:xfrm>
            <a:off x="533399" y="1365250"/>
            <a:ext cx="8077201" cy="1121025"/>
          </a:xfrm>
          <a:prstGeom prst="rect">
            <a:avLst/>
          </a:prstGeom>
        </p:spPr>
        <p:txBody>
          <a:bodyPr vert="horz" lIns="0" tIns="0" rIns="0" bIns="0" rtlCol="0" anchor="t" anchorCtr="0">
            <a:noAutofit/>
          </a:bodyPr>
          <a:lstStyle>
            <a:lvl1pPr>
              <a:defRPr/>
            </a:lvl1pPr>
          </a:lstStyle>
          <a:p>
            <a:r>
              <a:rPr lang="de-DE" dirty="0" smtClean="0"/>
              <a:t>Title 1</a:t>
            </a:r>
            <a:br>
              <a:rPr lang="de-DE" dirty="0" smtClean="0"/>
            </a:br>
            <a:r>
              <a:rPr lang="de-DE" dirty="0" smtClean="0"/>
              <a:t>Title 2</a:t>
            </a:r>
            <a:endParaRPr lang="de-CH" dirty="0"/>
          </a:p>
        </p:txBody>
      </p:sp>
      <p:sp>
        <p:nvSpPr>
          <p:cNvPr id="17" name="Text Placeholder 16"/>
          <p:cNvSpPr>
            <a:spLocks noGrp="1"/>
          </p:cNvSpPr>
          <p:nvPr>
            <p:ph type="body" sz="quarter" idx="10" hasCustomPrompt="1"/>
          </p:nvPr>
        </p:nvSpPr>
        <p:spPr>
          <a:xfrm>
            <a:off x="533399" y="2743200"/>
            <a:ext cx="4343401" cy="1143000"/>
          </a:xfrm>
        </p:spPr>
        <p:txBody>
          <a:bodyPr/>
          <a:lstStyle>
            <a:lvl1pPr marL="0" indent="0">
              <a:buNone/>
              <a:defRPr sz="1600" baseline="0"/>
            </a:lvl1pPr>
          </a:lstStyle>
          <a:p>
            <a:pPr lvl="0"/>
            <a:r>
              <a:rPr lang="de-CH" dirty="0" smtClean="0"/>
              <a:t>Speaker Details</a:t>
            </a:r>
          </a:p>
        </p:txBody>
      </p:sp>
    </p:spTree>
    <p:extLst>
      <p:ext uri="{BB962C8B-B14F-4D97-AF65-F5344CB8AC3E}">
        <p14:creationId xmlns:p14="http://schemas.microsoft.com/office/powerpoint/2010/main" val="291425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50825" y="161442"/>
            <a:ext cx="8642350" cy="857250"/>
          </a:xfrm>
        </p:spPr>
        <p:txBody>
          <a:bodyPr/>
          <a:lstStyle>
            <a:lvl1pPr>
              <a:defRPr sz="3600"/>
            </a:lvl1pPr>
          </a:lstStyle>
          <a:p>
            <a:r>
              <a:rPr lang="en-US" dirty="0" smtClean="0"/>
              <a:t>Click to edit Master title style</a:t>
            </a:r>
            <a:endParaRPr lang="de-CH" dirty="0"/>
          </a:p>
        </p:txBody>
      </p:sp>
      <p:sp>
        <p:nvSpPr>
          <p:cNvPr id="3" name="Inhaltsplatzhalter 2"/>
          <p:cNvSpPr>
            <a:spLocks noGrp="1"/>
          </p:cNvSpPr>
          <p:nvPr>
            <p:ph idx="1"/>
          </p:nvPr>
        </p:nvSpPr>
        <p:spPr>
          <a:xfrm>
            <a:off x="250825" y="1200150"/>
            <a:ext cx="8642350" cy="381987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CH"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739" y="4500431"/>
            <a:ext cx="955965" cy="560284"/>
          </a:xfrm>
          <a:prstGeom prst="rect">
            <a:avLst/>
          </a:prstGeom>
        </p:spPr>
      </p:pic>
    </p:spTree>
    <p:extLst>
      <p:ext uri="{BB962C8B-B14F-4D97-AF65-F5344CB8AC3E}">
        <p14:creationId xmlns:p14="http://schemas.microsoft.com/office/powerpoint/2010/main" val="186676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wischentitel">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739" y="4500431"/>
            <a:ext cx="955965" cy="560284"/>
          </a:xfrm>
          <a:prstGeom prst="rect">
            <a:avLst/>
          </a:prstGeom>
        </p:spPr>
      </p:pic>
      <p:sp>
        <p:nvSpPr>
          <p:cNvPr id="8" name="Rechteck 7"/>
          <p:cNvSpPr/>
          <p:nvPr userDrawn="1"/>
        </p:nvSpPr>
        <p:spPr>
          <a:xfrm>
            <a:off x="-76200" y="1276350"/>
            <a:ext cx="9296400" cy="1295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Titelplatzhalter 1"/>
          <p:cNvSpPr>
            <a:spLocks noGrp="1"/>
          </p:cNvSpPr>
          <p:nvPr>
            <p:ph type="title" hasCustomPrompt="1"/>
          </p:nvPr>
        </p:nvSpPr>
        <p:spPr>
          <a:xfrm>
            <a:off x="533399" y="1365250"/>
            <a:ext cx="8077201" cy="1121025"/>
          </a:xfrm>
          <a:prstGeom prst="rect">
            <a:avLst/>
          </a:prstGeom>
        </p:spPr>
        <p:txBody>
          <a:bodyPr vert="horz" lIns="0" tIns="0" rIns="0" bIns="0" rtlCol="0" anchor="t" anchorCtr="0">
            <a:noAutofit/>
          </a:bodyPr>
          <a:lstStyle>
            <a:lvl1pPr>
              <a:defRPr/>
            </a:lvl1pPr>
          </a:lstStyle>
          <a:p>
            <a:r>
              <a:rPr lang="de-DE" dirty="0" smtClean="0"/>
              <a:t>Title 1</a:t>
            </a:r>
            <a:br>
              <a:rPr lang="de-DE" dirty="0" smtClean="0"/>
            </a:br>
            <a:r>
              <a:rPr lang="de-DE" dirty="0" smtClean="0"/>
              <a:t>Title 2</a:t>
            </a:r>
            <a:endParaRPr lang="de-CH" dirty="0"/>
          </a:p>
        </p:txBody>
      </p:sp>
    </p:spTree>
    <p:extLst>
      <p:ext uri="{BB962C8B-B14F-4D97-AF65-F5344CB8AC3E}">
        <p14:creationId xmlns:p14="http://schemas.microsoft.com/office/powerpoint/2010/main" val="53766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75FA123-B3E3-45B8-90C9-7ABDA5E5139F}" type="datetimeFigureOut">
              <a:rPr lang="en-US" smtClean="0"/>
              <a:t>8/27/2015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0C1B34-7023-488D-8A8E-25502A8193AA}" type="slidenum">
              <a:rPr lang="en-US" smtClean="0"/>
              <a:t>‹#›</a:t>
            </a:fld>
            <a:endParaRPr lang="en-US"/>
          </a:p>
        </p:txBody>
      </p:sp>
    </p:spTree>
    <p:extLst>
      <p:ext uri="{BB962C8B-B14F-4D97-AF65-F5344CB8AC3E}">
        <p14:creationId xmlns:p14="http://schemas.microsoft.com/office/powerpoint/2010/main" val="3781765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28024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8" descr="SCCM image grnd.psd"/>
          <p:cNvPicPr>
            <a:picLocks noChangeAspect="1"/>
          </p:cNvPicPr>
          <p:nvPr userDrawn="1"/>
        </p:nvPicPr>
        <p:blipFill>
          <a:blip r:embed="rId7">
            <a:extLst>
              <a:ext uri="{BEBA8EAE-BF5A-486C-A8C5-ECC9F3942E4B}">
                <a14:imgProps xmlns:a14="http://schemas.microsoft.com/office/drawing/2010/main">
                  <a14:imgLayer r:embed="rId8">
                    <a14:imgEffect>
                      <a14:colorTemperature colorTemp="11200"/>
                    </a14:imgEffect>
                    <a14:imgEffect>
                      <a14:saturation sat="0"/>
                    </a14:imgEffect>
                  </a14:imgLayer>
                </a14:imgProps>
              </a:ext>
            </a:extLst>
          </a:blip>
          <a:stretch>
            <a:fillRect/>
          </a:stretch>
        </p:blipFill>
        <p:spPr>
          <a:xfrm flipH="1">
            <a:off x="0" y="0"/>
            <a:ext cx="9143998" cy="5143498"/>
          </a:xfrm>
          <a:prstGeom prst="rect">
            <a:avLst/>
          </a:prstGeom>
        </p:spPr>
      </p:pic>
      <p:sp>
        <p:nvSpPr>
          <p:cNvPr id="2" name="Titelplatzhalter 1"/>
          <p:cNvSpPr>
            <a:spLocks noGrp="1"/>
          </p:cNvSpPr>
          <p:nvPr>
            <p:ph type="title"/>
          </p:nvPr>
        </p:nvSpPr>
        <p:spPr>
          <a:xfrm>
            <a:off x="250825" y="161442"/>
            <a:ext cx="8642350" cy="857250"/>
          </a:xfrm>
          <a:prstGeom prst="rect">
            <a:avLst/>
          </a:prstGeom>
        </p:spPr>
        <p:txBody>
          <a:bodyPr vert="horz" lIns="0" tIns="0" rIns="0" bIns="0" rtlCol="0" anchor="t" anchorCtr="0">
            <a:noAutofit/>
          </a:bodyPr>
          <a:lstStyle/>
          <a:p>
            <a:r>
              <a:rPr lang="de-DE" dirty="0" smtClean="0"/>
              <a:t>Titelmasterformat durch Klicken bearbeiten</a:t>
            </a:r>
            <a:endParaRPr lang="de-CH" dirty="0"/>
          </a:p>
        </p:txBody>
      </p:sp>
      <p:sp>
        <p:nvSpPr>
          <p:cNvPr id="3" name="Textplatzhalter 2"/>
          <p:cNvSpPr>
            <a:spLocks noGrp="1"/>
          </p:cNvSpPr>
          <p:nvPr>
            <p:ph type="body" idx="1"/>
          </p:nvPr>
        </p:nvSpPr>
        <p:spPr>
          <a:xfrm>
            <a:off x="250825" y="1200150"/>
            <a:ext cx="8642350" cy="3819872"/>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CH" dirty="0"/>
          </a:p>
        </p:txBody>
      </p:sp>
    </p:spTree>
    <p:extLst>
      <p:ext uri="{BB962C8B-B14F-4D97-AF65-F5344CB8AC3E}">
        <p14:creationId xmlns:p14="http://schemas.microsoft.com/office/powerpoint/2010/main" val="1261113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spcBef>
          <a:spcPct val="0"/>
        </a:spcBef>
        <a:buNone/>
        <a:defRPr sz="3600" kern="1200">
          <a:solidFill>
            <a:schemeClr val="bg1">
              <a:lumMod val="85000"/>
            </a:schemeClr>
          </a:solidFill>
          <a:latin typeface="Segoe UI Light" pitchFamily="34" charset="0"/>
          <a:ea typeface="Segoe UI" pitchFamily="34" charset="0"/>
          <a:cs typeface="Segoe UI" pitchFamily="34" charset="0"/>
        </a:defRPr>
      </a:lvl1pPr>
    </p:titleStyle>
    <p:bodyStyle>
      <a:lvl1pPr marL="355600" indent="-355600" algn="l" defTabSz="914400" rtl="0" eaLnBrk="1" latinLnBrk="0" hangingPunct="1">
        <a:spcBef>
          <a:spcPct val="20000"/>
        </a:spcBef>
        <a:buFont typeface="Symbol" pitchFamily="18" charset="2"/>
        <a:buChar char="-"/>
        <a:defRPr sz="2600" kern="1200">
          <a:solidFill>
            <a:schemeClr val="bg1">
              <a:lumMod val="85000"/>
            </a:schemeClr>
          </a:solidFill>
          <a:latin typeface="Segoe UI Light" pitchFamily="34" charset="0"/>
          <a:ea typeface="Segoe UI" pitchFamily="34" charset="0"/>
          <a:cs typeface="Segoe UI" pitchFamily="34" charset="0"/>
        </a:defRPr>
      </a:lvl1pPr>
      <a:lvl2pPr marL="719138" indent="-363538" algn="l" defTabSz="914400" rtl="0" eaLnBrk="1" latinLnBrk="0" hangingPunct="1">
        <a:spcBef>
          <a:spcPct val="20000"/>
        </a:spcBef>
        <a:buFont typeface="Symbol" pitchFamily="18" charset="2"/>
        <a:buChar char="-"/>
        <a:defRPr sz="2400" kern="1200">
          <a:solidFill>
            <a:schemeClr val="bg1">
              <a:lumMod val="85000"/>
            </a:schemeClr>
          </a:solidFill>
          <a:latin typeface="Segoe UI Light" pitchFamily="34" charset="0"/>
          <a:ea typeface="Segoe UI" pitchFamily="34" charset="0"/>
          <a:cs typeface="Segoe UI" pitchFamily="34" charset="0"/>
        </a:defRPr>
      </a:lvl2pPr>
      <a:lvl3pPr marL="1074738" indent="-355600" algn="l" defTabSz="914400" rtl="0" eaLnBrk="1" latinLnBrk="0" hangingPunct="1">
        <a:spcBef>
          <a:spcPct val="20000"/>
        </a:spcBef>
        <a:buFont typeface="Symbol" pitchFamily="18" charset="2"/>
        <a:buChar char="-"/>
        <a:defRPr sz="2200" kern="1200">
          <a:solidFill>
            <a:schemeClr val="bg1">
              <a:lumMod val="85000"/>
            </a:schemeClr>
          </a:solidFill>
          <a:latin typeface="Segoe UI Light" pitchFamily="34" charset="0"/>
          <a:ea typeface="Segoe UI" pitchFamily="34" charset="0"/>
          <a:cs typeface="Segoe UI" pitchFamily="34" charset="0"/>
        </a:defRPr>
      </a:lvl3pPr>
      <a:lvl4pPr marL="1436688" indent="-361950" algn="l" defTabSz="914400" rtl="0" eaLnBrk="1" latinLnBrk="0" hangingPunct="1">
        <a:spcBef>
          <a:spcPct val="20000"/>
        </a:spcBef>
        <a:buFont typeface="Symbol" pitchFamily="18" charset="2"/>
        <a:buChar char="-"/>
        <a:defRPr sz="2000" kern="1200">
          <a:solidFill>
            <a:schemeClr val="bg1">
              <a:lumMod val="85000"/>
            </a:schemeClr>
          </a:solidFill>
          <a:latin typeface="Segoe UI Light" pitchFamily="34" charset="0"/>
          <a:ea typeface="Segoe UI" pitchFamily="34" charset="0"/>
          <a:cs typeface="Segoe UI" pitchFamily="34" charset="0"/>
        </a:defRPr>
      </a:lvl4pPr>
      <a:lvl5pPr marL="1793875" indent="-357188" algn="l" defTabSz="914400" rtl="0" eaLnBrk="1" latinLnBrk="0" hangingPunct="1">
        <a:spcBef>
          <a:spcPct val="20000"/>
        </a:spcBef>
        <a:buFont typeface="Symbol" pitchFamily="18" charset="2"/>
        <a:buChar char="-"/>
        <a:defRPr sz="2000" kern="1200">
          <a:solidFill>
            <a:schemeClr val="bg1">
              <a:lumMod val="85000"/>
            </a:schemeClr>
          </a:solidFill>
          <a:latin typeface="Segoe UI Light"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en-us/documentation/articles/resource-group-portal/" TargetMode="External"/><Relationship Id="rId7" Type="http://schemas.openxmlformats.org/officeDocument/2006/relationships/hyperlink" Target="http://insidethecloudos.azurewebsites.net/enabling-notepad-as-an-editor-for-azure-resource-manager-template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packagecontrol.io/packages/AzureResourceManager" TargetMode="External"/><Relationship Id="rId5" Type="http://schemas.openxmlformats.org/officeDocument/2006/relationships/hyperlink" Target="https://code.visualstudio.com/" TargetMode="External"/><Relationship Id="rId4" Type="http://schemas.openxmlformats.org/officeDocument/2006/relationships/hyperlink" Target="http://azure.microsoft.com/blog/2014/11/26/azure-resource-manager-2-5-for-visual-stud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hyperlink" Target="https://gallery.technet.microsoft.com/Cloud-Consistency-with-0b79b775" TargetMode="External"/><Relationship Id="rId3" Type="http://schemas.openxmlformats.org/officeDocument/2006/relationships/hyperlink" Target="https://github.com/Azure/azure-quickstart-templates" TargetMode="External"/><Relationship Id="rId7" Type="http://schemas.openxmlformats.org/officeDocument/2006/relationships/hyperlink" Target="https://www.microsoftvirtualacademy.com/en-US/training-courses/azure-resource-manager-devops-jump-start-8413"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resources.azure.com/" TargetMode="External"/><Relationship Id="rId5" Type="http://schemas.openxmlformats.org/officeDocument/2006/relationships/hyperlink" Target="https://msdn.microsoft.com/en-us/library/azure/dn835138.aspx" TargetMode="External"/><Relationship Id="rId4" Type="http://schemas.openxmlformats.org/officeDocument/2006/relationships/hyperlink" Target="http://azure.microsoft.com/en-us/documentation/template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en-us/documentation/articles/best-practices-resource-manager-examples/" TargetMode="External"/><Relationship Id="rId2" Type="http://schemas.openxmlformats.org/officeDocument/2006/relationships/hyperlink" Target="https://azure.microsoft.com/en-us/documentation/articles/best-practices-resource-manager-design-templates/" TargetMode="External"/><Relationship Id="rId1" Type="http://schemas.openxmlformats.org/officeDocument/2006/relationships/slideLayout" Target="../slideLayouts/slideLayout2.xml"/><Relationship Id="rId4" Type="http://schemas.openxmlformats.org/officeDocument/2006/relationships/hyperlink" Target="https://azure.microsoft.com/en-us/documentation/articles/best-practices-resource-manager-security/"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planning.systemcenteruniverse.ch/Planing/SessionDetail/157?DateId=2"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planning.systemcenteruniverse.ch/Planing/SessionDetail/155?DateId=2"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Azure Resource Manager 101</a:t>
            </a:r>
            <a:endParaRPr lang="de-CH" dirty="0"/>
          </a:p>
        </p:txBody>
      </p:sp>
      <p:sp>
        <p:nvSpPr>
          <p:cNvPr id="3" name="Text Placeholder 2"/>
          <p:cNvSpPr>
            <a:spLocks noGrp="1"/>
          </p:cNvSpPr>
          <p:nvPr>
            <p:ph type="body" sz="quarter" idx="10"/>
          </p:nvPr>
        </p:nvSpPr>
        <p:spPr>
          <a:xfrm>
            <a:off x="533399" y="2743200"/>
            <a:ext cx="4495801" cy="1143000"/>
          </a:xfrm>
        </p:spPr>
        <p:txBody>
          <a:bodyPr/>
          <a:lstStyle/>
          <a:p>
            <a:r>
              <a:rPr lang="de-CH" dirty="0" smtClean="0"/>
              <a:t>Stijn Callebaut	     Kurt van Hoecke</a:t>
            </a:r>
          </a:p>
          <a:p>
            <a:r>
              <a:rPr lang="de-CH" dirty="0" smtClean="0"/>
              <a:t>Inovativ		     Inovativ</a:t>
            </a:r>
          </a:p>
          <a:p>
            <a:r>
              <a:rPr lang="de-CH" dirty="0" smtClean="0"/>
              <a:t>@StijnCa		     @Bunkco</a:t>
            </a:r>
          </a:p>
          <a:p>
            <a:r>
              <a:rPr lang="de-CH" dirty="0" smtClean="0"/>
              <a:t> 		     CDM MVP</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777696"/>
            <a:ext cx="171450" cy="16553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2787212"/>
            <a:ext cx="171450" cy="165538"/>
          </a:xfrm>
          <a:prstGeom prst="rect">
            <a:avLst/>
          </a:prstGeom>
        </p:spPr>
      </p:pic>
    </p:spTree>
    <p:extLst>
      <p:ext uri="{BB962C8B-B14F-4D97-AF65-F5344CB8AC3E}">
        <p14:creationId xmlns:p14="http://schemas.microsoft.com/office/powerpoint/2010/main" val="304937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201931" y="1021408"/>
            <a:ext cx="3404522" cy="3744812"/>
          </a:xfrm>
          <a:prstGeom prst="rect">
            <a:avLst/>
          </a:prstGeom>
        </p:spPr>
        <p:txBody>
          <a:bodyPr lIns="10757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75">
              <a:spcBef>
                <a:spcPct val="20000"/>
              </a:spcBef>
              <a:buClr>
                <a:schemeClr val="tx1"/>
              </a:buClr>
              <a:buSzPct val="100000"/>
              <a:buNone/>
            </a:pPr>
            <a:r>
              <a:rPr lang="en-US" sz="2647" dirty="0">
                <a:latin typeface="Segoe UI Light" panose="020B0502040204020203" pitchFamily="34" charset="0"/>
                <a:cs typeface="Segoe UI Light" panose="020B0502040204020203" pitchFamily="34" charset="0"/>
              </a:rPr>
              <a:t>What? </a:t>
            </a:r>
          </a:p>
          <a:p>
            <a:pPr defTabSz="685775">
              <a:spcBef>
                <a:spcPct val="20000"/>
              </a:spcBef>
              <a:buClr>
                <a:schemeClr val="tx1"/>
              </a:buClr>
              <a:buSzPct val="90000"/>
            </a:pPr>
            <a:r>
              <a:rPr lang="en-US" sz="1500" dirty="0" smtClean="0">
                <a:latin typeface="Segoe UI Light" panose="020B0502040204020203" pitchFamily="34" charset="0"/>
                <a:cs typeface="Segoe UI Light" panose="020B0502040204020203" pitchFamily="34" charset="0"/>
              </a:rPr>
              <a:t>Source control</a:t>
            </a:r>
            <a:endParaRPr lang="en-US" sz="1500" dirty="0">
              <a:latin typeface="Segoe UI Light" panose="020B0502040204020203" pitchFamily="34" charset="0"/>
              <a:cs typeface="Segoe UI Light" panose="020B0502040204020203" pitchFamily="34" charset="0"/>
            </a:endParaRPr>
          </a:p>
          <a:p>
            <a:pPr defTabSz="685775">
              <a:spcBef>
                <a:spcPct val="20000"/>
              </a:spcBef>
              <a:buClr>
                <a:schemeClr val="tx1"/>
              </a:buClr>
              <a:buSzPct val="90000"/>
            </a:pPr>
            <a:r>
              <a:rPr lang="en-US" sz="1500" dirty="0">
                <a:latin typeface="Segoe UI Light" panose="020B0502040204020203" pitchFamily="34" charset="0"/>
                <a:cs typeface="Segoe UI Light" panose="020B0502040204020203" pitchFamily="34" charset="0"/>
              </a:rPr>
              <a:t>Specifies resources, dependencies, and connections</a:t>
            </a:r>
          </a:p>
          <a:p>
            <a:pPr defTabSz="685775">
              <a:spcBef>
                <a:spcPct val="20000"/>
              </a:spcBef>
              <a:buClr>
                <a:schemeClr val="tx1"/>
              </a:buClr>
              <a:buSzPct val="90000"/>
            </a:pPr>
            <a:r>
              <a:rPr lang="en-US" sz="1500" dirty="0">
                <a:latin typeface="Segoe UI Light" panose="020B0502040204020203" pitchFamily="34" charset="0"/>
                <a:cs typeface="Segoe UI Light" panose="020B0502040204020203" pitchFamily="34" charset="0"/>
              </a:rPr>
              <a:t>Parameterized input/output</a:t>
            </a:r>
          </a:p>
          <a:p>
            <a:pPr marL="0" indent="0" defTabSz="685775">
              <a:spcBef>
                <a:spcPct val="20000"/>
              </a:spcBef>
              <a:buClr>
                <a:schemeClr val="tx1"/>
              </a:buClr>
              <a:buSzPct val="100000"/>
              <a:buNone/>
            </a:pPr>
            <a:r>
              <a:rPr lang="en-US" sz="2647" dirty="0">
                <a:latin typeface="Segoe UI Light" panose="020B0502040204020203" pitchFamily="34" charset="0"/>
                <a:cs typeface="Segoe UI Light" panose="020B0502040204020203" pitchFamily="34" charset="0"/>
              </a:rPr>
              <a:t/>
            </a:r>
            <a:br>
              <a:rPr lang="en-US" sz="2647" dirty="0">
                <a:latin typeface="Segoe UI Light" panose="020B0502040204020203" pitchFamily="34" charset="0"/>
                <a:cs typeface="Segoe UI Light" panose="020B0502040204020203" pitchFamily="34" charset="0"/>
              </a:rPr>
            </a:br>
            <a:r>
              <a:rPr lang="en-US" sz="2647" dirty="0">
                <a:latin typeface="Segoe UI Light" panose="020B0502040204020203" pitchFamily="34" charset="0"/>
                <a:cs typeface="Segoe UI Light" panose="020B0502040204020203" pitchFamily="34" charset="0"/>
              </a:rPr>
              <a:t>Why?</a:t>
            </a:r>
          </a:p>
          <a:p>
            <a:pPr defTabSz="685775">
              <a:spcBef>
                <a:spcPct val="20000"/>
              </a:spcBef>
              <a:buClr>
                <a:schemeClr val="tx1"/>
              </a:buClr>
              <a:buSzPct val="90000"/>
            </a:pPr>
            <a:r>
              <a:rPr lang="en-US" sz="1500" dirty="0">
                <a:latin typeface="Segoe UI Light" panose="020B0502040204020203" pitchFamily="34" charset="0"/>
                <a:cs typeface="Segoe UI Light" panose="020B0502040204020203" pitchFamily="34" charset="0"/>
              </a:rPr>
              <a:t>Ensure Idempotency</a:t>
            </a:r>
          </a:p>
          <a:p>
            <a:pPr defTabSz="685775">
              <a:spcBef>
                <a:spcPct val="20000"/>
              </a:spcBef>
              <a:buClr>
                <a:schemeClr val="tx1"/>
              </a:buClr>
              <a:buSzPct val="90000"/>
            </a:pPr>
            <a:r>
              <a:rPr lang="en-US" sz="1500" dirty="0">
                <a:latin typeface="Segoe UI Light" panose="020B0502040204020203" pitchFamily="34" charset="0"/>
                <a:cs typeface="Segoe UI Light" panose="020B0502040204020203" pitchFamily="34" charset="0"/>
              </a:rPr>
              <a:t>Simplify Orchestration</a:t>
            </a:r>
          </a:p>
          <a:p>
            <a:pPr defTabSz="685775">
              <a:spcBef>
                <a:spcPct val="20000"/>
              </a:spcBef>
              <a:buClr>
                <a:schemeClr val="tx1"/>
              </a:buClr>
              <a:buSzPct val="90000"/>
            </a:pPr>
            <a:r>
              <a:rPr lang="en-US" sz="1500" dirty="0">
                <a:latin typeface="Segoe UI Light" panose="020B0502040204020203" pitchFamily="34" charset="0"/>
                <a:cs typeface="Segoe UI Light" panose="020B0502040204020203" pitchFamily="34" charset="0"/>
              </a:rPr>
              <a:t>Provide Cross-Resource </a:t>
            </a:r>
            <a:br>
              <a:rPr lang="en-US" sz="1500" dirty="0">
                <a:latin typeface="Segoe UI Light" panose="020B0502040204020203" pitchFamily="34" charset="0"/>
                <a:cs typeface="Segoe UI Light" panose="020B0502040204020203" pitchFamily="34" charset="0"/>
              </a:rPr>
            </a:br>
            <a:r>
              <a:rPr lang="en-US" sz="1500" dirty="0">
                <a:latin typeface="Segoe UI Light" panose="020B0502040204020203" pitchFamily="34" charset="0"/>
                <a:cs typeface="Segoe UI Light" panose="020B0502040204020203" pitchFamily="34" charset="0"/>
              </a:rPr>
              <a:t>Configuration and Update Support </a:t>
            </a:r>
          </a:p>
        </p:txBody>
      </p:sp>
      <p:sp>
        <p:nvSpPr>
          <p:cNvPr id="8" name="Rectangle 7"/>
          <p:cNvSpPr/>
          <p:nvPr/>
        </p:nvSpPr>
        <p:spPr bwMode="auto">
          <a:xfrm>
            <a:off x="6524298" y="747553"/>
            <a:ext cx="2512301" cy="956495"/>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61" tIns="68561" rIns="25714" bIns="25714" rtlCol="0" anchor="t" anchorCtr="0"/>
          <a:lstStyle/>
          <a:p>
            <a:pPr defTabSz="699036"/>
            <a:r>
              <a:rPr lang="en-US" sz="1050" dirty="0">
                <a:solidFill>
                  <a:srgbClr val="FFFFFF"/>
                </a:solidFill>
                <a:ea typeface="Segoe UI" pitchFamily="34" charset="0"/>
                <a:cs typeface="Segoe UI" pitchFamily="34" charset="0"/>
              </a:rPr>
              <a:t>Instantiation of repeatable </a:t>
            </a:r>
            <a:r>
              <a:rPr lang="en-US" sz="1050" dirty="0" err="1">
                <a:solidFill>
                  <a:srgbClr val="FFFFFF"/>
                </a:solidFill>
                <a:ea typeface="Segoe UI" pitchFamily="34" charset="0"/>
                <a:cs typeface="Segoe UI" pitchFamily="34" charset="0"/>
              </a:rPr>
              <a:t>config</a:t>
            </a:r>
            <a:r>
              <a:rPr lang="en-US" sz="1050" dirty="0">
                <a:solidFill>
                  <a:srgbClr val="FFFFFF"/>
                </a:solidFill>
                <a:ea typeface="Segoe UI" pitchFamily="34" charset="0"/>
                <a:cs typeface="Segoe UI" pitchFamily="34" charset="0"/>
              </a:rPr>
              <a:t>.</a:t>
            </a:r>
            <a:endParaRPr lang="en-US" sz="825" dirty="0">
              <a:solidFill>
                <a:srgbClr val="FFFFFF"/>
              </a:solidFill>
              <a:ea typeface="Segoe UI" pitchFamily="34" charset="0"/>
              <a:cs typeface="Segoe UI" pitchFamily="34" charset="0"/>
            </a:endParaRPr>
          </a:p>
          <a:p>
            <a:pPr defTabSz="699036"/>
            <a:r>
              <a:rPr lang="en-US" sz="900" i="1" dirty="0">
                <a:solidFill>
                  <a:srgbClr val="FFFFFF"/>
                </a:solidFill>
                <a:ea typeface="Segoe UI" pitchFamily="34" charset="0"/>
                <a:cs typeface="Segoe UI" pitchFamily="34" charset="0"/>
              </a:rPr>
              <a:t>Configuration </a:t>
            </a:r>
            <a:r>
              <a:rPr lang="en-US" sz="900" i="1" dirty="0">
                <a:solidFill>
                  <a:srgbClr val="FFFFFF"/>
                </a:solidFill>
                <a:ea typeface="Segoe UI" pitchFamily="34" charset="0"/>
                <a:cs typeface="Segoe UI" pitchFamily="34" charset="0"/>
                <a:sym typeface="Wingdings" panose="05000000000000000000" pitchFamily="2" charset="2"/>
              </a:rPr>
              <a:t> </a:t>
            </a:r>
            <a:r>
              <a:rPr lang="en-US" sz="900" i="1" dirty="0">
                <a:solidFill>
                  <a:srgbClr val="FFFFFF"/>
                </a:solidFill>
                <a:ea typeface="Segoe UI" pitchFamily="34" charset="0"/>
                <a:cs typeface="Segoe UI" pitchFamily="34" charset="0"/>
              </a:rPr>
              <a:t>Resource Group</a:t>
            </a:r>
          </a:p>
        </p:txBody>
      </p:sp>
      <p:sp>
        <p:nvSpPr>
          <p:cNvPr id="9" name="Title 1"/>
          <p:cNvSpPr>
            <a:spLocks noGrp="1"/>
          </p:cNvSpPr>
          <p:nvPr>
            <p:ph type="title"/>
          </p:nvPr>
        </p:nvSpPr>
        <p:spPr>
          <a:xfrm>
            <a:off x="201931" y="217468"/>
            <a:ext cx="8741880" cy="674653"/>
          </a:xfrm>
        </p:spPr>
        <p:txBody>
          <a:bodyPr>
            <a:normAutofit/>
          </a:bodyPr>
          <a:lstStyle/>
          <a:p>
            <a:r>
              <a:rPr lang="en-US" dirty="0"/>
              <a:t>Deployment Templates</a:t>
            </a:r>
          </a:p>
        </p:txBody>
      </p:sp>
      <p:grpSp>
        <p:nvGrpSpPr>
          <p:cNvPr id="2" name="Group 4"/>
          <p:cNvGrpSpPr>
            <a:grpSpLocks noChangeAspect="1"/>
          </p:cNvGrpSpPr>
          <p:nvPr/>
        </p:nvGrpSpPr>
        <p:grpSpPr bwMode="auto">
          <a:xfrm>
            <a:off x="3409090" y="453045"/>
            <a:ext cx="5182512" cy="4251706"/>
            <a:chOff x="2863" y="318"/>
            <a:chExt cx="4354" cy="3572"/>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9" name="Rectangle 16"/>
            <p:cNvSpPr>
              <a:spLocks noChangeArrowheads="1"/>
            </p:cNvSpPr>
            <p:nvPr/>
          </p:nvSpPr>
          <p:spPr bwMode="auto">
            <a:xfrm>
              <a:off x="3398" y="2838"/>
              <a:ext cx="59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37"/>
              <a:r>
                <a:rPr lang="en-US" altLang="en-US" sz="1650">
                  <a:solidFill>
                    <a:srgbClr val="FFFFFF"/>
                  </a:solidFill>
                  <a:latin typeface="Segoe Pro Display Light" panose="020B0302040504020203" pitchFamily="34" charset="0"/>
                </a:rPr>
                <a:t>SQL - A</a:t>
              </a:r>
              <a:endParaRPr lang="en-US" altLang="en-US" sz="1350">
                <a:solidFill>
                  <a:srgbClr val="00B0F0"/>
                </a:solidFill>
              </a:endParaRPr>
            </a:p>
          </p:txBody>
        </p:sp>
        <p:sp>
          <p:nvSpPr>
            <p:cNvPr id="20"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1"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4" name="Rectangle 31"/>
            <p:cNvSpPr>
              <a:spLocks noChangeArrowheads="1"/>
            </p:cNvSpPr>
            <p:nvPr/>
          </p:nvSpPr>
          <p:spPr bwMode="auto">
            <a:xfrm>
              <a:off x="4884" y="2838"/>
              <a:ext cx="61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37"/>
              <a:r>
                <a:rPr lang="en-US" altLang="en-US" sz="1650">
                  <a:solidFill>
                    <a:srgbClr val="FFFFFF"/>
                  </a:solidFill>
                  <a:latin typeface="Segoe Pro Display Light" panose="020B0302040504020203" pitchFamily="34" charset="0"/>
                </a:rPr>
                <a:t>Website</a:t>
              </a:r>
              <a:endParaRPr lang="en-US" altLang="en-US" sz="1350">
                <a:solidFill>
                  <a:srgbClr val="00B0F0"/>
                </a:solidFill>
              </a:endParaRPr>
            </a:p>
          </p:txBody>
        </p:sp>
        <p:sp>
          <p:nvSpPr>
            <p:cNvPr id="35"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6"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7"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8"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0" name="Rectangle 47"/>
            <p:cNvSpPr>
              <a:spLocks noChangeArrowheads="1"/>
            </p:cNvSpPr>
            <p:nvPr/>
          </p:nvSpPr>
          <p:spPr bwMode="auto">
            <a:xfrm>
              <a:off x="6417" y="2788"/>
              <a:ext cx="38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37"/>
              <a:r>
                <a:rPr lang="en-US" altLang="en-US" sz="1275">
                  <a:solidFill>
                    <a:srgbClr val="FFFFFF"/>
                  </a:solidFill>
                  <a:latin typeface="Segoe Pro Display Light" panose="020B0302040504020203" pitchFamily="34" charset="0"/>
                </a:rPr>
                <a:t>Virtual</a:t>
              </a:r>
              <a:endParaRPr lang="en-US" altLang="en-US" sz="1350">
                <a:solidFill>
                  <a:srgbClr val="00B0F0"/>
                </a:solidFill>
              </a:endParaRPr>
            </a:p>
          </p:txBody>
        </p:sp>
        <p:sp>
          <p:nvSpPr>
            <p:cNvPr id="51" name="Rectangle 48"/>
            <p:cNvSpPr>
              <a:spLocks noChangeArrowheads="1"/>
            </p:cNvSpPr>
            <p:nvPr/>
          </p:nvSpPr>
          <p:spPr bwMode="auto">
            <a:xfrm>
              <a:off x="6417" y="2933"/>
              <a:ext cx="589"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37"/>
              <a:r>
                <a:rPr lang="en-US" altLang="en-US" sz="1350">
                  <a:solidFill>
                    <a:srgbClr val="FFFFFF"/>
                  </a:solidFill>
                  <a:latin typeface="Segoe Pro Display Light" panose="020B0302040504020203" pitchFamily="34" charset="0"/>
                </a:rPr>
                <a:t>Machines</a:t>
              </a:r>
              <a:endParaRPr lang="en-US" altLang="en-US" sz="1350">
                <a:solidFill>
                  <a:srgbClr val="00B0F0"/>
                </a:solidFill>
              </a:endParaRPr>
            </a:p>
          </p:txBody>
        </p:sp>
        <p:sp>
          <p:nvSpPr>
            <p:cNvPr id="52"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3"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4"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5"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6"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7" name="Rectangle 54"/>
            <p:cNvSpPr>
              <a:spLocks noChangeArrowheads="1"/>
            </p:cNvSpPr>
            <p:nvPr/>
          </p:nvSpPr>
          <p:spPr bwMode="auto">
            <a:xfrm>
              <a:off x="4731" y="523"/>
              <a:ext cx="56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37"/>
              <a:r>
                <a:rPr lang="en-US" altLang="en-US" sz="1875">
                  <a:solidFill>
                    <a:srgbClr val="414042"/>
                  </a:solidFill>
                  <a:latin typeface="Segoe Pro Display Light" panose="020B0302040504020203" pitchFamily="34" charset="0"/>
                </a:rPr>
                <a:t>SQL-A</a:t>
              </a:r>
              <a:endParaRPr lang="en-US" altLang="en-US" sz="1350">
                <a:solidFill>
                  <a:srgbClr val="00B0F0"/>
                </a:solidFill>
              </a:endParaRPr>
            </a:p>
          </p:txBody>
        </p:sp>
        <p:sp>
          <p:nvSpPr>
            <p:cNvPr id="58" name="Rectangle 55"/>
            <p:cNvSpPr>
              <a:spLocks noChangeArrowheads="1"/>
            </p:cNvSpPr>
            <p:nvPr/>
          </p:nvSpPr>
          <p:spPr bwMode="auto">
            <a:xfrm>
              <a:off x="4671" y="738"/>
              <a:ext cx="69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37"/>
              <a:r>
                <a:rPr lang="en-US" altLang="en-US" sz="1875">
                  <a:solidFill>
                    <a:srgbClr val="414042"/>
                  </a:solidFill>
                  <a:latin typeface="Segoe Pro Display Light" panose="020B0302040504020203" pitchFamily="34" charset="0"/>
                </a:rPr>
                <a:t>Website</a:t>
              </a:r>
              <a:endParaRPr lang="en-US" altLang="en-US" sz="1350">
                <a:solidFill>
                  <a:srgbClr val="00B0F0"/>
                </a:solidFill>
              </a:endParaRPr>
            </a:p>
          </p:txBody>
        </p:sp>
        <p:sp>
          <p:nvSpPr>
            <p:cNvPr id="59" name="Rectangle 56"/>
            <p:cNvSpPr>
              <a:spLocks noChangeArrowheads="1"/>
            </p:cNvSpPr>
            <p:nvPr/>
          </p:nvSpPr>
          <p:spPr bwMode="auto">
            <a:xfrm>
              <a:off x="4676" y="1020"/>
              <a:ext cx="657"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37"/>
              <a:r>
                <a:rPr lang="en-US" altLang="en-US" sz="600" b="1">
                  <a:solidFill>
                    <a:srgbClr val="414042"/>
                  </a:solidFill>
                  <a:latin typeface="Segoe Pro Display Semibold" panose="020B0702040504020203" pitchFamily="34" charset="0"/>
                </a:rPr>
                <a:t>[SQL CONFIG] VM (2x)</a:t>
              </a:r>
              <a:endParaRPr lang="en-US" altLang="en-US" sz="1350">
                <a:solidFill>
                  <a:srgbClr val="00B0F0"/>
                </a:solidFill>
              </a:endParaRPr>
            </a:p>
          </p:txBody>
        </p:sp>
        <p:sp>
          <p:nvSpPr>
            <p:cNvPr id="60"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1"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2"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7"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8"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9"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0"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1" name="Rectangle 68"/>
            <p:cNvSpPr>
              <a:spLocks noChangeArrowheads="1"/>
            </p:cNvSpPr>
            <p:nvPr/>
          </p:nvSpPr>
          <p:spPr bwMode="auto">
            <a:xfrm>
              <a:off x="6236" y="2141"/>
              <a:ext cx="59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37"/>
              <a:r>
                <a:rPr lang="en-US" altLang="en-US" sz="675" b="1">
                  <a:solidFill>
                    <a:srgbClr val="FFFFFF"/>
                  </a:solidFill>
                  <a:latin typeface="Segoe UI Semibold" panose="020B0702040204020203" pitchFamily="34" charset="0"/>
                </a:rPr>
                <a:t>DEPENDS ON SQL</a:t>
              </a:r>
              <a:endParaRPr lang="en-US" altLang="en-US" sz="1350">
                <a:solidFill>
                  <a:srgbClr val="00B0F0"/>
                </a:solidFill>
              </a:endParaRPr>
            </a:p>
          </p:txBody>
        </p:sp>
        <p:sp>
          <p:nvSpPr>
            <p:cNvPr id="72"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3" name="Rectangle 70"/>
            <p:cNvSpPr>
              <a:spLocks noChangeArrowheads="1"/>
            </p:cNvSpPr>
            <p:nvPr/>
          </p:nvSpPr>
          <p:spPr bwMode="auto">
            <a:xfrm>
              <a:off x="4713" y="2141"/>
              <a:ext cx="59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37"/>
              <a:r>
                <a:rPr lang="en-US" altLang="en-US" sz="675" b="1">
                  <a:solidFill>
                    <a:srgbClr val="FFFFFF"/>
                  </a:solidFill>
                  <a:latin typeface="Segoe UI Semibold" panose="020B0702040204020203" pitchFamily="34" charset="0"/>
                </a:rPr>
                <a:t>DEPENDS ON SQL</a:t>
              </a:r>
              <a:endParaRPr lang="en-US" altLang="en-US" sz="1350">
                <a:solidFill>
                  <a:srgbClr val="00B0F0"/>
                </a:solidFill>
              </a:endParaRPr>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7"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8" name="Rectangle 75"/>
            <p:cNvSpPr>
              <a:spLocks noChangeArrowheads="1"/>
            </p:cNvSpPr>
            <p:nvPr/>
          </p:nvSpPr>
          <p:spPr bwMode="auto">
            <a:xfrm>
              <a:off x="4023" y="3702"/>
              <a:ext cx="15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37"/>
              <a:r>
                <a:rPr lang="en-US" altLang="en-US" sz="825" b="1">
                  <a:solidFill>
                    <a:srgbClr val="FFFFFF"/>
                  </a:solidFill>
                  <a:latin typeface="Segoe UI Semibold" panose="020B0702040204020203" pitchFamily="34" charset="0"/>
                </a:rPr>
                <a:t>SQL</a:t>
              </a:r>
              <a:endParaRPr lang="en-US" altLang="en-US" sz="1350">
                <a:solidFill>
                  <a:srgbClr val="00B0F0"/>
                </a:solidFill>
              </a:endParaRPr>
            </a:p>
          </p:txBody>
        </p:sp>
        <p:sp>
          <p:nvSpPr>
            <p:cNvPr id="79" name="Rectangle 76"/>
            <p:cNvSpPr>
              <a:spLocks noChangeArrowheads="1"/>
            </p:cNvSpPr>
            <p:nvPr/>
          </p:nvSpPr>
          <p:spPr bwMode="auto">
            <a:xfrm>
              <a:off x="4204" y="3702"/>
              <a:ext cx="5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37"/>
              <a:r>
                <a:rPr lang="en-US" altLang="en-US" sz="825" b="1">
                  <a:solidFill>
                    <a:srgbClr val="FFFFFF"/>
                  </a:solidFill>
                  <a:latin typeface="Segoe UI Semibold" panose="020B0702040204020203" pitchFamily="34" charset="0"/>
                </a:rPr>
                <a:t>C</a:t>
              </a:r>
              <a:endParaRPr lang="en-US" altLang="en-US" sz="1350">
                <a:solidFill>
                  <a:srgbClr val="00B0F0"/>
                </a:solidFill>
              </a:endParaRPr>
            </a:p>
          </p:txBody>
        </p:sp>
        <p:sp>
          <p:nvSpPr>
            <p:cNvPr id="80" name="Rectangle 77"/>
            <p:cNvSpPr>
              <a:spLocks noChangeArrowheads="1"/>
            </p:cNvSpPr>
            <p:nvPr/>
          </p:nvSpPr>
          <p:spPr bwMode="auto">
            <a:xfrm>
              <a:off x="4257" y="3702"/>
              <a:ext cx="26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37"/>
              <a:r>
                <a:rPr lang="en-US" altLang="en-US" sz="825" b="1">
                  <a:solidFill>
                    <a:srgbClr val="FFFFFF"/>
                  </a:solidFill>
                  <a:latin typeface="Segoe UI Semibold" panose="020B0702040204020203" pitchFamily="34" charset="0"/>
                </a:rPr>
                <a:t>ONFIG</a:t>
              </a:r>
              <a:endParaRPr lang="en-US" altLang="en-US" sz="1350">
                <a:solidFill>
                  <a:srgbClr val="00B0F0"/>
                </a:solidFill>
              </a:endParaRPr>
            </a:p>
          </p:txBody>
        </p:sp>
      </p:grpSp>
    </p:spTree>
    <p:extLst>
      <p:ext uri="{BB962C8B-B14F-4D97-AF65-F5344CB8AC3E}">
        <p14:creationId xmlns:p14="http://schemas.microsoft.com/office/powerpoint/2010/main" val="426708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
        <p:nvSpPr>
          <p:cNvPr id="3" name="Content Placeholder 2"/>
          <p:cNvSpPr>
            <a:spLocks noGrp="1"/>
          </p:cNvSpPr>
          <p:nvPr>
            <p:ph idx="1"/>
          </p:nvPr>
        </p:nvSpPr>
        <p:spPr/>
        <p:txBody>
          <a:bodyPr/>
          <a:lstStyle/>
          <a:p>
            <a:r>
              <a:rPr lang="en-US" dirty="0" smtClean="0">
                <a:hlinkClick r:id="rId3"/>
              </a:rPr>
              <a:t>(preview) Azure Portal</a:t>
            </a:r>
            <a:endParaRPr lang="en-US" dirty="0"/>
          </a:p>
          <a:p>
            <a:r>
              <a:rPr lang="en-US" dirty="0">
                <a:hlinkClick r:id="rId4"/>
              </a:rPr>
              <a:t>Visual </a:t>
            </a:r>
            <a:r>
              <a:rPr lang="en-US" dirty="0" smtClean="0">
                <a:hlinkClick r:id="rId4"/>
              </a:rPr>
              <a:t>studio</a:t>
            </a:r>
            <a:r>
              <a:rPr lang="en-US" dirty="0" smtClean="0"/>
              <a:t> (community edition = FREE)</a:t>
            </a:r>
            <a:endParaRPr lang="en-US" dirty="0"/>
          </a:p>
          <a:p>
            <a:r>
              <a:rPr lang="en-US" dirty="0" smtClean="0">
                <a:hlinkClick r:id="rId5"/>
              </a:rPr>
              <a:t>Visual studio Code </a:t>
            </a:r>
            <a:r>
              <a:rPr lang="en-US" dirty="0" smtClean="0"/>
              <a:t>(multi platform = FREE)</a:t>
            </a:r>
          </a:p>
          <a:p>
            <a:r>
              <a:rPr lang="en-US" dirty="0" smtClean="0">
                <a:hlinkClick r:id="rId6"/>
              </a:rPr>
              <a:t>Sublime text </a:t>
            </a:r>
            <a:endParaRPr lang="en-US" dirty="0"/>
          </a:p>
          <a:p>
            <a:r>
              <a:rPr lang="en-US" dirty="0" smtClean="0">
                <a:hlinkClick r:id="rId7"/>
              </a:rPr>
              <a:t>Notepad++ </a:t>
            </a:r>
            <a:endParaRPr lang="en-US" dirty="0" smtClean="0"/>
          </a:p>
          <a:p>
            <a:r>
              <a:rPr lang="en-US" dirty="0" smtClean="0"/>
              <a:t>….</a:t>
            </a:r>
            <a:endParaRPr lang="en-US" dirty="0"/>
          </a:p>
        </p:txBody>
      </p:sp>
    </p:spTree>
    <p:extLst>
      <p:ext uri="{BB962C8B-B14F-4D97-AF65-F5344CB8AC3E}">
        <p14:creationId xmlns:p14="http://schemas.microsoft.com/office/powerpoint/2010/main" val="389299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best practices</a:t>
            </a:r>
            <a:endParaRPr lang="en-US" dirty="0"/>
          </a:p>
        </p:txBody>
      </p:sp>
      <p:sp>
        <p:nvSpPr>
          <p:cNvPr id="3" name="Content Placeholder 2"/>
          <p:cNvSpPr>
            <a:spLocks noGrp="1"/>
          </p:cNvSpPr>
          <p:nvPr>
            <p:ph idx="1"/>
          </p:nvPr>
        </p:nvSpPr>
        <p:spPr/>
        <p:txBody>
          <a:bodyPr/>
          <a:lstStyle/>
          <a:p>
            <a:r>
              <a:rPr lang="en-US" dirty="0" smtClean="0"/>
              <a:t>Use parameters</a:t>
            </a:r>
          </a:p>
          <a:p>
            <a:r>
              <a:rPr lang="en-US" dirty="0" smtClean="0"/>
              <a:t>Use variables for common configuration</a:t>
            </a:r>
          </a:p>
          <a:p>
            <a:r>
              <a:rPr lang="en-US" dirty="0"/>
              <a:t>Split common </a:t>
            </a:r>
            <a:r>
              <a:rPr lang="en-US" dirty="0" err="1" smtClean="0"/>
              <a:t>configs</a:t>
            </a:r>
            <a:endParaRPr lang="en-US" dirty="0" smtClean="0"/>
          </a:p>
          <a:p>
            <a:r>
              <a:rPr lang="en-US" dirty="0" smtClean="0"/>
              <a:t>Consistent in attribute order</a:t>
            </a:r>
          </a:p>
          <a:p>
            <a:r>
              <a:rPr lang="en-US" dirty="0" smtClean="0"/>
              <a:t>Use secrets</a:t>
            </a:r>
            <a:endParaRPr lang="en-US" dirty="0"/>
          </a:p>
        </p:txBody>
      </p:sp>
      <p:sp>
        <p:nvSpPr>
          <p:cNvPr id="4" name="TextBox 3"/>
          <p:cNvSpPr txBox="1"/>
          <p:nvPr/>
        </p:nvSpPr>
        <p:spPr>
          <a:xfrm>
            <a:off x="4267200" y="2038350"/>
            <a:ext cx="8229600" cy="2726900"/>
          </a:xfrm>
          <a:prstGeom prst="rect">
            <a:avLst/>
          </a:prstGeom>
          <a:noFill/>
        </p:spPr>
        <p:txBody>
          <a:bodyPr wrap="square" rtlCol="0">
            <a:spAutoFit/>
          </a:bodyPr>
          <a:lstStyle/>
          <a:p>
            <a:pPr>
              <a:lnSpc>
                <a:spcPct val="107000"/>
              </a:lnSpc>
            </a:pPr>
            <a:r>
              <a:rPr lang="en-US" sz="1000" dirty="0">
                <a:solidFill>
                  <a:schemeClr val="bg1">
                    <a:lumMod val="65000"/>
                  </a:schemeClr>
                </a:solidFill>
                <a:latin typeface="Consolas" panose="020B0609020204030204" pitchFamily="49" charset="0"/>
              </a:rPr>
              <a:t>"resources": [</a:t>
            </a:r>
            <a:endParaRPr lang="en-US" sz="1000" dirty="0">
              <a:solidFill>
                <a:schemeClr val="bg1">
                  <a:lumMod val="65000"/>
                </a:schemeClr>
              </a:solidFill>
              <a:latin typeface="Times New Roman" panose="02020603050405020304" pitchFamily="18" charset="0"/>
              <a:ea typeface="Calibri" panose="020F0502020204030204" pitchFamily="34" charset="0"/>
            </a:endParaRPr>
          </a:p>
          <a:p>
            <a:pPr>
              <a:lnSpc>
                <a:spcPct val="107000"/>
              </a:lnSpc>
            </a:pPr>
            <a:r>
              <a:rPr lang="en-US" sz="1000" dirty="0">
                <a:solidFill>
                  <a:schemeClr val="bg1">
                    <a:lumMod val="65000"/>
                  </a:schemeClr>
                </a:solidFill>
                <a:latin typeface="Consolas" panose="020B0609020204030204" pitchFamily="49" charset="0"/>
              </a:rPr>
              <a:t>   </a:t>
            </a:r>
            <a:r>
              <a:rPr lang="en-US" sz="1000" dirty="0" smtClean="0">
                <a:solidFill>
                  <a:schemeClr val="bg1">
                    <a:lumMod val="65000"/>
                  </a:schemeClr>
                </a:solidFill>
                <a:latin typeface="Consolas" panose="020B0609020204030204" pitchFamily="49" charset="0"/>
              </a:rPr>
              <a:t>{</a:t>
            </a:r>
            <a:endParaRPr lang="en-US" sz="1000" dirty="0">
              <a:solidFill>
                <a:schemeClr val="bg1">
                  <a:lumMod val="65000"/>
                </a:schemeClr>
              </a:solidFill>
              <a:latin typeface="Times New Roman" panose="02020603050405020304" pitchFamily="18" charset="0"/>
              <a:ea typeface="Calibri" panose="020F0502020204030204" pitchFamily="34" charset="0"/>
            </a:endParaRPr>
          </a:p>
          <a:p>
            <a:pPr>
              <a:lnSpc>
                <a:spcPct val="107000"/>
              </a:lnSpc>
            </a:pPr>
            <a:r>
              <a:rPr lang="en-US" sz="1000" dirty="0">
                <a:solidFill>
                  <a:schemeClr val="bg1">
                    <a:lumMod val="65000"/>
                  </a:schemeClr>
                </a:solidFill>
                <a:latin typeface="Consolas" panose="020B0609020204030204" pitchFamily="49" charset="0"/>
              </a:rPr>
              <a:t>     "name": "&lt;name-of-the-resource&gt;",</a:t>
            </a:r>
            <a:endParaRPr lang="en-US" sz="1000" dirty="0">
              <a:solidFill>
                <a:schemeClr val="bg1">
                  <a:lumMod val="65000"/>
                </a:schemeClr>
              </a:solidFill>
              <a:latin typeface="Times New Roman" panose="02020603050405020304" pitchFamily="18" charset="0"/>
              <a:ea typeface="Calibri" panose="020F0502020204030204" pitchFamily="34" charset="0"/>
            </a:endParaRPr>
          </a:p>
          <a:p>
            <a:pPr>
              <a:lnSpc>
                <a:spcPct val="107000"/>
              </a:lnSpc>
            </a:pPr>
            <a:r>
              <a:rPr lang="en-US" sz="1000" dirty="0">
                <a:solidFill>
                  <a:schemeClr val="bg1">
                    <a:lumMod val="65000"/>
                  </a:schemeClr>
                </a:solidFill>
                <a:latin typeface="Consolas" panose="020B0609020204030204" pitchFamily="49" charset="0"/>
              </a:rPr>
              <a:t>  </a:t>
            </a:r>
            <a:r>
              <a:rPr lang="en-US" sz="1000" dirty="0" smtClean="0">
                <a:solidFill>
                  <a:schemeClr val="bg1">
                    <a:lumMod val="65000"/>
                  </a:schemeClr>
                </a:solidFill>
                <a:latin typeface="Consolas" panose="020B0609020204030204" pitchFamily="49" charset="0"/>
              </a:rPr>
              <a:t>   "</a:t>
            </a:r>
            <a:r>
              <a:rPr lang="en-US" sz="1000" dirty="0">
                <a:solidFill>
                  <a:schemeClr val="bg1">
                    <a:lumMod val="65000"/>
                  </a:schemeClr>
                </a:solidFill>
                <a:latin typeface="Consolas" panose="020B0609020204030204" pitchFamily="49" charset="0"/>
              </a:rPr>
              <a:t>type": "&lt;resource-provider-namespace/resource-type-name&gt;",</a:t>
            </a:r>
            <a:endParaRPr lang="en-US" sz="1000" dirty="0">
              <a:solidFill>
                <a:schemeClr val="bg1">
                  <a:lumMod val="65000"/>
                </a:schemeClr>
              </a:solidFill>
              <a:latin typeface="Times New Roman" panose="02020603050405020304" pitchFamily="18" charset="0"/>
              <a:ea typeface="Calibri" panose="020F0502020204030204" pitchFamily="34" charset="0"/>
            </a:endParaRPr>
          </a:p>
          <a:p>
            <a:pPr>
              <a:lnSpc>
                <a:spcPct val="107000"/>
              </a:lnSpc>
            </a:pPr>
            <a:r>
              <a:rPr lang="en-US" sz="1000" dirty="0">
                <a:solidFill>
                  <a:schemeClr val="bg1">
                    <a:lumMod val="65000"/>
                  </a:schemeClr>
                </a:solidFill>
                <a:latin typeface="Consolas" panose="020B0609020204030204" pitchFamily="49" charset="0"/>
              </a:rPr>
              <a:t> </a:t>
            </a:r>
            <a:r>
              <a:rPr lang="en-US" sz="1000" dirty="0" smtClean="0">
                <a:solidFill>
                  <a:schemeClr val="bg1">
                    <a:lumMod val="65000"/>
                  </a:schemeClr>
                </a:solidFill>
                <a:latin typeface="Consolas" panose="020B0609020204030204" pitchFamily="49" charset="0"/>
              </a:rPr>
              <a:t>    "</a:t>
            </a:r>
            <a:r>
              <a:rPr lang="en-US" sz="1000" dirty="0" err="1">
                <a:solidFill>
                  <a:schemeClr val="bg1">
                    <a:lumMod val="65000"/>
                  </a:schemeClr>
                </a:solidFill>
                <a:latin typeface="Consolas" panose="020B0609020204030204" pitchFamily="49" charset="0"/>
              </a:rPr>
              <a:t>apiVersion</a:t>
            </a:r>
            <a:r>
              <a:rPr lang="en-US" sz="1000" dirty="0">
                <a:solidFill>
                  <a:schemeClr val="bg1">
                    <a:lumMod val="65000"/>
                  </a:schemeClr>
                </a:solidFill>
                <a:latin typeface="Consolas" panose="020B0609020204030204" pitchFamily="49" charset="0"/>
              </a:rPr>
              <a:t>": "&lt;</a:t>
            </a:r>
            <a:r>
              <a:rPr lang="en-US" sz="1000" dirty="0" err="1">
                <a:solidFill>
                  <a:schemeClr val="bg1">
                    <a:lumMod val="65000"/>
                  </a:schemeClr>
                </a:solidFill>
                <a:latin typeface="Consolas" panose="020B0609020204030204" pitchFamily="49" charset="0"/>
              </a:rPr>
              <a:t>api</a:t>
            </a:r>
            <a:r>
              <a:rPr lang="en-US" sz="1000" dirty="0">
                <a:solidFill>
                  <a:schemeClr val="bg1">
                    <a:lumMod val="65000"/>
                  </a:schemeClr>
                </a:solidFill>
                <a:latin typeface="Consolas" panose="020B0609020204030204" pitchFamily="49" charset="0"/>
              </a:rPr>
              <a:t>-version-of-resource&gt;",</a:t>
            </a:r>
            <a:endParaRPr lang="en-US" sz="1000" dirty="0">
              <a:solidFill>
                <a:schemeClr val="bg1">
                  <a:lumMod val="65000"/>
                </a:schemeClr>
              </a:solidFill>
              <a:latin typeface="Times New Roman" panose="02020603050405020304" pitchFamily="18" charset="0"/>
              <a:ea typeface="Calibri" panose="020F0502020204030204" pitchFamily="34" charset="0"/>
            </a:endParaRPr>
          </a:p>
          <a:p>
            <a:pPr>
              <a:lnSpc>
                <a:spcPct val="107000"/>
              </a:lnSpc>
            </a:pPr>
            <a:r>
              <a:rPr lang="en-US" sz="1000" dirty="0">
                <a:solidFill>
                  <a:schemeClr val="bg1">
                    <a:lumMod val="65000"/>
                  </a:schemeClr>
                </a:solidFill>
                <a:latin typeface="Consolas" panose="020B0609020204030204" pitchFamily="49" charset="0"/>
              </a:rPr>
              <a:t>     "location": "&lt;location-of-resource&gt;",</a:t>
            </a:r>
            <a:endParaRPr lang="en-US" sz="1000" dirty="0">
              <a:solidFill>
                <a:schemeClr val="bg1">
                  <a:lumMod val="65000"/>
                </a:schemeClr>
              </a:solidFill>
              <a:latin typeface="Times New Roman" panose="02020603050405020304" pitchFamily="18" charset="0"/>
              <a:ea typeface="Calibri" panose="020F0502020204030204" pitchFamily="34" charset="0"/>
            </a:endParaRPr>
          </a:p>
          <a:p>
            <a:pPr>
              <a:lnSpc>
                <a:spcPct val="107000"/>
              </a:lnSpc>
            </a:pPr>
            <a:r>
              <a:rPr lang="en-US" sz="1000" dirty="0">
                <a:solidFill>
                  <a:schemeClr val="bg1">
                    <a:lumMod val="65000"/>
                  </a:schemeClr>
                </a:solidFill>
                <a:latin typeface="Consolas" panose="020B0609020204030204" pitchFamily="49" charset="0"/>
              </a:rPr>
              <a:t>     "tags": "&lt;name-value-pairs-for-resource-tagging&gt;",</a:t>
            </a:r>
            <a:endParaRPr lang="en-US" sz="1000" dirty="0">
              <a:solidFill>
                <a:schemeClr val="bg1">
                  <a:lumMod val="65000"/>
                </a:schemeClr>
              </a:solidFill>
              <a:latin typeface="Times New Roman" panose="02020603050405020304" pitchFamily="18" charset="0"/>
              <a:ea typeface="Calibri" panose="020F0502020204030204" pitchFamily="34" charset="0"/>
            </a:endParaRPr>
          </a:p>
          <a:p>
            <a:pPr>
              <a:lnSpc>
                <a:spcPct val="107000"/>
              </a:lnSpc>
            </a:pPr>
            <a:r>
              <a:rPr lang="en-US" sz="1000" dirty="0">
                <a:solidFill>
                  <a:schemeClr val="bg1">
                    <a:lumMod val="65000"/>
                  </a:schemeClr>
                </a:solidFill>
                <a:latin typeface="Consolas" panose="020B0609020204030204" pitchFamily="49" charset="0"/>
              </a:rPr>
              <a:t>     "</a:t>
            </a:r>
            <a:r>
              <a:rPr lang="en-US" sz="1000" dirty="0" err="1">
                <a:solidFill>
                  <a:schemeClr val="bg1">
                    <a:lumMod val="65000"/>
                  </a:schemeClr>
                </a:solidFill>
                <a:latin typeface="Consolas" panose="020B0609020204030204" pitchFamily="49" charset="0"/>
              </a:rPr>
              <a:t>dependsOn</a:t>
            </a:r>
            <a:r>
              <a:rPr lang="en-US" sz="1000" dirty="0">
                <a:solidFill>
                  <a:schemeClr val="bg1">
                    <a:lumMod val="65000"/>
                  </a:schemeClr>
                </a:solidFill>
                <a:latin typeface="Consolas" panose="020B0609020204030204" pitchFamily="49" charset="0"/>
              </a:rPr>
              <a:t>": [</a:t>
            </a:r>
            <a:endParaRPr lang="en-US" sz="1000" dirty="0">
              <a:solidFill>
                <a:schemeClr val="bg1">
                  <a:lumMod val="65000"/>
                </a:schemeClr>
              </a:solidFill>
              <a:latin typeface="Times New Roman" panose="02020603050405020304" pitchFamily="18" charset="0"/>
              <a:ea typeface="Calibri" panose="020F0502020204030204" pitchFamily="34" charset="0"/>
            </a:endParaRPr>
          </a:p>
          <a:p>
            <a:pPr>
              <a:lnSpc>
                <a:spcPct val="107000"/>
              </a:lnSpc>
            </a:pPr>
            <a:r>
              <a:rPr lang="en-US" sz="1000" dirty="0">
                <a:solidFill>
                  <a:schemeClr val="bg1">
                    <a:lumMod val="65000"/>
                  </a:schemeClr>
                </a:solidFill>
                <a:latin typeface="Consolas" panose="020B0609020204030204" pitchFamily="49" charset="0"/>
              </a:rPr>
              <a:t>       "&lt;array-of-related-resource-names&gt;"</a:t>
            </a:r>
            <a:endParaRPr lang="en-US" sz="1000" dirty="0">
              <a:solidFill>
                <a:schemeClr val="bg1">
                  <a:lumMod val="65000"/>
                </a:schemeClr>
              </a:solidFill>
              <a:latin typeface="Times New Roman" panose="02020603050405020304" pitchFamily="18" charset="0"/>
              <a:ea typeface="Calibri" panose="020F0502020204030204" pitchFamily="34" charset="0"/>
            </a:endParaRPr>
          </a:p>
          <a:p>
            <a:pPr>
              <a:lnSpc>
                <a:spcPct val="107000"/>
              </a:lnSpc>
            </a:pPr>
            <a:r>
              <a:rPr lang="en-US" sz="1000" dirty="0">
                <a:solidFill>
                  <a:schemeClr val="bg1">
                    <a:lumMod val="65000"/>
                  </a:schemeClr>
                </a:solidFill>
                <a:latin typeface="Consolas" panose="020B0609020204030204" pitchFamily="49" charset="0"/>
              </a:rPr>
              <a:t>     ],</a:t>
            </a:r>
            <a:endParaRPr lang="en-US" sz="1000" dirty="0">
              <a:solidFill>
                <a:schemeClr val="bg1">
                  <a:lumMod val="65000"/>
                </a:schemeClr>
              </a:solidFill>
              <a:latin typeface="Times New Roman" panose="02020603050405020304" pitchFamily="18" charset="0"/>
              <a:ea typeface="Calibri" panose="020F0502020204030204" pitchFamily="34" charset="0"/>
            </a:endParaRPr>
          </a:p>
          <a:p>
            <a:pPr>
              <a:lnSpc>
                <a:spcPct val="107000"/>
              </a:lnSpc>
            </a:pPr>
            <a:r>
              <a:rPr lang="en-US" sz="1000" dirty="0">
                <a:solidFill>
                  <a:schemeClr val="bg1">
                    <a:lumMod val="65000"/>
                  </a:schemeClr>
                </a:solidFill>
                <a:latin typeface="Consolas" panose="020B0609020204030204" pitchFamily="49" charset="0"/>
              </a:rPr>
              <a:t>     "properties": "&lt;settings-for-the-resource&gt;"</a:t>
            </a:r>
            <a:endParaRPr lang="en-US" sz="1000" dirty="0">
              <a:solidFill>
                <a:schemeClr val="bg1">
                  <a:lumMod val="65000"/>
                </a:schemeClr>
              </a:solidFill>
              <a:latin typeface="Times New Roman" panose="02020603050405020304" pitchFamily="18" charset="0"/>
              <a:ea typeface="Calibri" panose="020F0502020204030204" pitchFamily="34" charset="0"/>
            </a:endParaRPr>
          </a:p>
          <a:p>
            <a:pPr>
              <a:lnSpc>
                <a:spcPct val="107000"/>
              </a:lnSpc>
            </a:pPr>
            <a:r>
              <a:rPr lang="en-US" sz="1000" dirty="0">
                <a:solidFill>
                  <a:schemeClr val="bg1">
                    <a:lumMod val="65000"/>
                  </a:schemeClr>
                </a:solidFill>
                <a:latin typeface="Consolas" panose="020B0609020204030204" pitchFamily="49" charset="0"/>
              </a:rPr>
              <a:t>     "resources": [</a:t>
            </a:r>
            <a:endParaRPr lang="en-US" sz="1000" dirty="0">
              <a:solidFill>
                <a:schemeClr val="bg1">
                  <a:lumMod val="65000"/>
                </a:schemeClr>
              </a:solidFill>
              <a:latin typeface="Times New Roman" panose="02020603050405020304" pitchFamily="18" charset="0"/>
              <a:ea typeface="Calibri" panose="020F0502020204030204" pitchFamily="34" charset="0"/>
            </a:endParaRPr>
          </a:p>
          <a:p>
            <a:pPr>
              <a:lnSpc>
                <a:spcPct val="107000"/>
              </a:lnSpc>
            </a:pPr>
            <a:r>
              <a:rPr lang="en-US" sz="1000" dirty="0">
                <a:solidFill>
                  <a:schemeClr val="bg1">
                    <a:lumMod val="65000"/>
                  </a:schemeClr>
                </a:solidFill>
                <a:latin typeface="Consolas" panose="020B0609020204030204" pitchFamily="49" charset="0"/>
              </a:rPr>
              <a:t>       "&lt;array-of-dependent-resources&gt;"</a:t>
            </a:r>
            <a:endParaRPr lang="en-US" sz="1000" dirty="0">
              <a:solidFill>
                <a:schemeClr val="bg1">
                  <a:lumMod val="65000"/>
                </a:schemeClr>
              </a:solidFill>
              <a:latin typeface="Times New Roman" panose="02020603050405020304" pitchFamily="18" charset="0"/>
              <a:ea typeface="Calibri" panose="020F0502020204030204" pitchFamily="34" charset="0"/>
            </a:endParaRPr>
          </a:p>
          <a:p>
            <a:pPr>
              <a:lnSpc>
                <a:spcPct val="107000"/>
              </a:lnSpc>
            </a:pPr>
            <a:r>
              <a:rPr lang="en-US" sz="1000" dirty="0">
                <a:solidFill>
                  <a:schemeClr val="bg1">
                    <a:lumMod val="65000"/>
                  </a:schemeClr>
                </a:solidFill>
                <a:latin typeface="Consolas" panose="020B0609020204030204" pitchFamily="49" charset="0"/>
              </a:rPr>
              <a:t>     ]</a:t>
            </a:r>
            <a:endParaRPr lang="en-US" sz="1000" dirty="0">
              <a:solidFill>
                <a:schemeClr val="bg1">
                  <a:lumMod val="65000"/>
                </a:schemeClr>
              </a:solidFill>
              <a:latin typeface="Times New Roman" panose="02020603050405020304" pitchFamily="18" charset="0"/>
              <a:ea typeface="Calibri" panose="020F0502020204030204" pitchFamily="34" charset="0"/>
            </a:endParaRPr>
          </a:p>
          <a:p>
            <a:pPr>
              <a:lnSpc>
                <a:spcPct val="107000"/>
              </a:lnSpc>
            </a:pPr>
            <a:r>
              <a:rPr lang="en-US" sz="1000" dirty="0">
                <a:solidFill>
                  <a:schemeClr val="bg1">
                    <a:lumMod val="65000"/>
                  </a:schemeClr>
                </a:solidFill>
                <a:latin typeface="Consolas" panose="020B0609020204030204" pitchFamily="49" charset="0"/>
              </a:rPr>
              <a:t>   }</a:t>
            </a:r>
            <a:endParaRPr lang="en-US" sz="1000" dirty="0">
              <a:solidFill>
                <a:schemeClr val="bg1">
                  <a:lumMod val="65000"/>
                </a:schemeClr>
              </a:solidFill>
              <a:latin typeface="Times New Roman" panose="02020603050405020304" pitchFamily="18" charset="0"/>
              <a:ea typeface="Calibri" panose="020F0502020204030204" pitchFamily="34" charset="0"/>
            </a:endParaRPr>
          </a:p>
          <a:p>
            <a:pPr>
              <a:lnSpc>
                <a:spcPct val="107000"/>
              </a:lnSpc>
            </a:pPr>
            <a:r>
              <a:rPr lang="en-US" sz="1000" dirty="0">
                <a:solidFill>
                  <a:schemeClr val="bg1">
                    <a:lumMod val="65000"/>
                  </a:schemeClr>
                </a:solidFill>
                <a:latin typeface="Consolas" panose="020B0609020204030204" pitchFamily="49" charset="0"/>
              </a:rPr>
              <a:t>]</a:t>
            </a:r>
            <a:endParaRPr lang="en-US" sz="1000" dirty="0">
              <a:solidFill>
                <a:schemeClr val="bg1">
                  <a:lumMod val="65000"/>
                </a:schemeClr>
              </a:solidFill>
              <a:effectLst/>
              <a:latin typeface="Times New Roman" panose="02020603050405020304" pitchFamily="18" charset="0"/>
              <a:ea typeface="Calibri" panose="020F0502020204030204" pitchFamily="34" charset="0"/>
            </a:endParaRPr>
          </a:p>
        </p:txBody>
      </p:sp>
      <p:sp>
        <p:nvSpPr>
          <p:cNvPr id="8" name="TextBox 7"/>
          <p:cNvSpPr txBox="1"/>
          <p:nvPr/>
        </p:nvSpPr>
        <p:spPr>
          <a:xfrm>
            <a:off x="1828800" y="2419350"/>
            <a:ext cx="304800" cy="369332"/>
          </a:xfrm>
          <a:prstGeom prst="rect">
            <a:avLst/>
          </a:prstGeom>
          <a:noFill/>
        </p:spPr>
        <p:txBody>
          <a:bodyPr wrap="square" rtlCol="0">
            <a:spAutoFit/>
          </a:bodyPr>
          <a:lstStyle/>
          <a:p>
            <a:endParaRPr lang="en-US"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6844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8281"/>
            <a:ext cx="9144000" cy="6120063"/>
          </a:xfrm>
          <a:prstGeom prst="rect">
            <a:avLst/>
          </a:prstGeom>
        </p:spPr>
      </p:pic>
      <p:sp>
        <p:nvSpPr>
          <p:cNvPr id="2" name="Title 1"/>
          <p:cNvSpPr>
            <a:spLocks noGrp="1"/>
          </p:cNvSpPr>
          <p:nvPr>
            <p:ph type="title"/>
          </p:nvPr>
        </p:nvSpPr>
        <p:spPr>
          <a:xfrm>
            <a:off x="152400" y="4025805"/>
            <a:ext cx="8077201" cy="1121025"/>
          </a:xfrm>
        </p:spPr>
        <p:txBody>
          <a:bodyPr/>
          <a:lstStyle/>
          <a:p>
            <a:r>
              <a:rPr lang="en-US" b="1" dirty="0"/>
              <a:t/>
            </a:r>
            <a:br>
              <a:rPr lang="en-US" b="1" dirty="0"/>
            </a:br>
            <a:r>
              <a:rPr lang="en-US" b="1" dirty="0" smtClean="0"/>
              <a:t>our first deployment template</a:t>
            </a:r>
            <a:endParaRPr lang="en-US" b="1" dirty="0"/>
          </a:p>
        </p:txBody>
      </p:sp>
    </p:spTree>
    <p:extLst>
      <p:ext uri="{BB962C8B-B14F-4D97-AF65-F5344CB8AC3E}">
        <p14:creationId xmlns:p14="http://schemas.microsoft.com/office/powerpoint/2010/main" val="142529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specific, we’ll deploy a: </a:t>
            </a:r>
            <a:endParaRPr lang="en-US" dirty="0"/>
          </a:p>
        </p:txBody>
      </p:sp>
      <p:sp>
        <p:nvSpPr>
          <p:cNvPr id="3" name="Content Placeholder 2"/>
          <p:cNvSpPr>
            <a:spLocks noGrp="1"/>
          </p:cNvSpPr>
          <p:nvPr>
            <p:ph idx="1"/>
          </p:nvPr>
        </p:nvSpPr>
        <p:spPr/>
        <p:txBody>
          <a:bodyPr/>
          <a:lstStyle/>
          <a:p>
            <a:pPr marL="0" indent="0">
              <a:buNone/>
            </a:pPr>
            <a:r>
              <a:rPr lang="en-US" dirty="0" smtClean="0"/>
              <a:t>	</a:t>
            </a:r>
            <a:r>
              <a:rPr lang="en-US" b="1" dirty="0" smtClean="0">
                <a:solidFill>
                  <a:schemeClr val="accent1">
                    <a:lumMod val="60000"/>
                    <a:lumOff val="40000"/>
                  </a:schemeClr>
                </a:solidFill>
              </a:rPr>
              <a:t>Windows</a:t>
            </a:r>
            <a:r>
              <a:rPr lang="en-US" dirty="0" smtClean="0"/>
              <a:t> Virtual Machine</a:t>
            </a:r>
          </a:p>
          <a:p>
            <a:pPr marL="0" indent="0">
              <a:buNone/>
            </a:pPr>
            <a:r>
              <a:rPr lang="en-US" dirty="0" smtClean="0"/>
              <a:t>	With a variable </a:t>
            </a:r>
            <a:r>
              <a:rPr lang="en-US" b="1" dirty="0" smtClean="0">
                <a:solidFill>
                  <a:schemeClr val="accent1">
                    <a:lumMod val="60000"/>
                    <a:lumOff val="40000"/>
                  </a:schemeClr>
                </a:solidFill>
              </a:rPr>
              <a:t>size</a:t>
            </a:r>
            <a:r>
              <a:rPr lang="en-US" dirty="0" smtClean="0"/>
              <a:t> (A1-A10)</a:t>
            </a:r>
          </a:p>
          <a:p>
            <a:pPr marL="0" indent="0">
              <a:buNone/>
            </a:pPr>
            <a:r>
              <a:rPr lang="en-US" dirty="0" smtClean="0"/>
              <a:t>	In a specific </a:t>
            </a:r>
            <a:r>
              <a:rPr lang="en-US" b="1" dirty="0" smtClean="0">
                <a:solidFill>
                  <a:schemeClr val="accent1">
                    <a:lumMod val="60000"/>
                    <a:lumOff val="40000"/>
                  </a:schemeClr>
                </a:solidFill>
              </a:rPr>
              <a:t>region</a:t>
            </a:r>
          </a:p>
          <a:p>
            <a:pPr marL="0" indent="0">
              <a:buNone/>
            </a:pPr>
            <a:r>
              <a:rPr lang="en-US" dirty="0" smtClean="0"/>
              <a:t>	… and install the web </a:t>
            </a:r>
            <a:r>
              <a:rPr lang="en-US" b="1" dirty="0" smtClean="0">
                <a:solidFill>
                  <a:schemeClr val="accent1">
                    <a:lumMod val="60000"/>
                    <a:lumOff val="40000"/>
                  </a:schemeClr>
                </a:solidFill>
              </a:rPr>
              <a:t>role</a:t>
            </a:r>
          </a:p>
          <a:p>
            <a:endParaRPr lang="en-US" dirty="0"/>
          </a:p>
        </p:txBody>
      </p:sp>
    </p:spTree>
    <p:extLst>
      <p:ext uri="{BB962C8B-B14F-4D97-AF65-F5344CB8AC3E}">
        <p14:creationId xmlns:p14="http://schemas.microsoft.com/office/powerpoint/2010/main" val="362322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142845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Create out template in visual studio (use snippets to prevent to many errors)</a:t>
            </a:r>
            <a:endParaRPr lang="en-US" dirty="0"/>
          </a:p>
        </p:txBody>
      </p:sp>
    </p:spTree>
    <p:extLst>
      <p:ext uri="{BB962C8B-B14F-4D97-AF65-F5344CB8AC3E}">
        <p14:creationId xmlns:p14="http://schemas.microsoft.com/office/powerpoint/2010/main" val="418985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448800" cy="5989453"/>
          </a:xfrm>
          <a:prstGeom prst="rect">
            <a:avLst/>
          </a:prstGeom>
        </p:spPr>
      </p:pic>
      <p:sp>
        <p:nvSpPr>
          <p:cNvPr id="2" name="Title 1"/>
          <p:cNvSpPr>
            <a:spLocks noGrp="1"/>
          </p:cNvSpPr>
          <p:nvPr>
            <p:ph type="title"/>
          </p:nvPr>
        </p:nvSpPr>
        <p:spPr>
          <a:xfrm>
            <a:off x="152400" y="4025805"/>
            <a:ext cx="8229601" cy="1121025"/>
          </a:xfrm>
        </p:spPr>
        <p:txBody>
          <a:bodyPr/>
          <a:lstStyle/>
          <a:p>
            <a:r>
              <a:rPr lang="en-US" b="1" dirty="0" smtClean="0">
                <a:solidFill>
                  <a:schemeClr val="bg1">
                    <a:lumMod val="95000"/>
                  </a:schemeClr>
                </a:solidFill>
              </a:rPr>
              <a:t/>
            </a:r>
            <a:br>
              <a:rPr lang="en-US" b="1" dirty="0" smtClean="0">
                <a:solidFill>
                  <a:schemeClr val="bg1">
                    <a:lumMod val="95000"/>
                  </a:schemeClr>
                </a:solidFill>
              </a:rPr>
            </a:br>
            <a:r>
              <a:rPr lang="en-US" b="1" dirty="0" smtClean="0">
                <a:solidFill>
                  <a:schemeClr val="bg1">
                    <a:lumMod val="95000"/>
                  </a:schemeClr>
                </a:solidFill>
              </a:rPr>
              <a:t>PowerShell and the case of ARM</a:t>
            </a:r>
            <a:endParaRPr lang="en-US" b="1" dirty="0">
              <a:solidFill>
                <a:schemeClr val="bg1">
                  <a:lumMod val="95000"/>
                </a:schemeClr>
              </a:solidFill>
            </a:endParaRPr>
          </a:p>
        </p:txBody>
      </p:sp>
    </p:spTree>
    <p:extLst>
      <p:ext uri="{BB962C8B-B14F-4D97-AF65-F5344CB8AC3E}">
        <p14:creationId xmlns:p14="http://schemas.microsoft.com/office/powerpoint/2010/main" val="248545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302701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95250"/>
            <a:ext cx="9346327" cy="5305656"/>
          </a:xfrm>
          <a:prstGeom prst="rect">
            <a:avLst/>
          </a:prstGeom>
        </p:spPr>
      </p:pic>
      <p:sp>
        <p:nvSpPr>
          <p:cNvPr id="4" name="Title 1"/>
          <p:cNvSpPr txBox="1">
            <a:spLocks/>
          </p:cNvSpPr>
          <p:nvPr/>
        </p:nvSpPr>
        <p:spPr>
          <a:xfrm>
            <a:off x="0" y="4400550"/>
            <a:ext cx="8077201" cy="1121025"/>
          </a:xfrm>
          <a:prstGeom prst="rect">
            <a:avLst/>
          </a:prstGeom>
        </p:spPr>
        <p:txBody>
          <a:bodyPr vert="horz" lIns="0" tIns="0" rIns="0" bIns="0" rtlCol="0" anchor="t" anchorCtr="0">
            <a:noAutofit/>
          </a:bodyPr>
          <a:lstStyle>
            <a:lvl1pPr algn="l" defTabSz="914400" rtl="0" eaLnBrk="1" latinLnBrk="0" hangingPunct="1">
              <a:spcBef>
                <a:spcPct val="0"/>
              </a:spcBef>
              <a:buNone/>
              <a:defRPr sz="3600" kern="1200">
                <a:solidFill>
                  <a:schemeClr val="bg1">
                    <a:lumMod val="85000"/>
                  </a:schemeClr>
                </a:solidFill>
                <a:latin typeface="Segoe UI Light" pitchFamily="34" charset="0"/>
                <a:ea typeface="Segoe UI" pitchFamily="34" charset="0"/>
                <a:cs typeface="Segoe UI" pitchFamily="34" charset="0"/>
              </a:defRPr>
            </a:lvl1pPr>
          </a:lstStyle>
          <a:p>
            <a:r>
              <a:rPr lang="en-US" dirty="0" smtClean="0"/>
              <a:t>Additional resources to get started</a:t>
            </a:r>
            <a:endParaRPr lang="en-US" dirty="0"/>
          </a:p>
        </p:txBody>
      </p:sp>
    </p:spTree>
    <p:extLst>
      <p:ext uri="{BB962C8B-B14F-4D97-AF65-F5344CB8AC3E}">
        <p14:creationId xmlns:p14="http://schemas.microsoft.com/office/powerpoint/2010/main" val="412589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Session objectives</a:t>
            </a:r>
            <a:endParaRPr lang="de-CH" dirty="0"/>
          </a:p>
        </p:txBody>
      </p:sp>
      <p:sp>
        <p:nvSpPr>
          <p:cNvPr id="3" name="Content Placeholder 2"/>
          <p:cNvSpPr>
            <a:spLocks noGrp="1"/>
          </p:cNvSpPr>
          <p:nvPr>
            <p:ph idx="1"/>
          </p:nvPr>
        </p:nvSpPr>
        <p:spPr/>
        <p:txBody>
          <a:bodyPr/>
          <a:lstStyle/>
          <a:p>
            <a:pPr lvl="1"/>
            <a:r>
              <a:rPr lang="de-CH" dirty="0" smtClean="0"/>
              <a:t>Get an understanding of Azure resource manager</a:t>
            </a:r>
          </a:p>
          <a:p>
            <a:pPr lvl="1"/>
            <a:r>
              <a:rPr lang="de-CH" dirty="0" smtClean="0"/>
              <a:t>Discover the tools</a:t>
            </a:r>
          </a:p>
          <a:p>
            <a:pPr lvl="1"/>
            <a:r>
              <a:rPr lang="de-CH" dirty="0" smtClean="0"/>
              <a:t>Deploy a VM using an ARM template</a:t>
            </a:r>
          </a:p>
          <a:p>
            <a:pPr lvl="1"/>
            <a:r>
              <a:rPr lang="de-CH" dirty="0" smtClean="0"/>
              <a:t>Use PowerShell ARM</a:t>
            </a:r>
            <a:r>
              <a:rPr lang="de-CH" baseline="30000" dirty="0" smtClean="0"/>
              <a:t>[1]</a:t>
            </a:r>
            <a:r>
              <a:rPr lang="de-CH" dirty="0" smtClean="0"/>
              <a:t> (and forget about ASM</a:t>
            </a:r>
            <a:r>
              <a:rPr lang="de-CH" baseline="30000" dirty="0" smtClean="0"/>
              <a:t>[2]</a:t>
            </a:r>
            <a:r>
              <a:rPr lang="de-CH" dirty="0" smtClean="0"/>
              <a:t>)</a:t>
            </a:r>
          </a:p>
          <a:p>
            <a:pPr marL="355600" lvl="1" indent="0">
              <a:buNone/>
            </a:pPr>
            <a:endParaRPr lang="de-CH" dirty="0" smtClean="0"/>
          </a:p>
          <a:p>
            <a:pPr marL="355600" lvl="1" indent="0">
              <a:buNone/>
            </a:pPr>
            <a:endParaRPr lang="de-CH" dirty="0" smtClean="0"/>
          </a:p>
          <a:p>
            <a:pPr marL="355600" lvl="1" indent="0">
              <a:buNone/>
            </a:pPr>
            <a:endParaRPr lang="de-CH" dirty="0" smtClean="0"/>
          </a:p>
          <a:p>
            <a:pPr marL="355600" lvl="1" indent="0">
              <a:buNone/>
            </a:pPr>
            <a:r>
              <a:rPr lang="de-CH" sz="1800" baseline="30000" dirty="0" smtClean="0"/>
              <a:t>[1]</a:t>
            </a:r>
            <a:r>
              <a:rPr lang="de-CH" sz="1800" dirty="0" smtClean="0"/>
              <a:t>ARM = Azure resource Managent REST API</a:t>
            </a:r>
          </a:p>
          <a:p>
            <a:pPr marL="355600" lvl="1" indent="0">
              <a:buNone/>
            </a:pPr>
            <a:r>
              <a:rPr lang="de-CH" sz="1800" baseline="30000" dirty="0" smtClean="0"/>
              <a:t>[2]</a:t>
            </a:r>
            <a:r>
              <a:rPr lang="de-CH" sz="1800" dirty="0" smtClean="0"/>
              <a:t>ASM = Azure Service Management REST API</a:t>
            </a:r>
            <a:endParaRPr lang="de-CH" sz="1800" dirty="0"/>
          </a:p>
        </p:txBody>
      </p:sp>
    </p:spTree>
    <p:extLst>
      <p:ext uri="{BB962C8B-B14F-4D97-AF65-F5344CB8AC3E}">
        <p14:creationId xmlns:p14="http://schemas.microsoft.com/office/powerpoint/2010/main" val="248836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pic>
        <p:nvPicPr>
          <p:cNvPr id="4" name="Picture 3"/>
          <p:cNvPicPr>
            <a:picLocks noChangeAspect="1"/>
          </p:cNvPicPr>
          <p:nvPr/>
        </p:nvPicPr>
        <p:blipFill>
          <a:blip r:embed="rId3"/>
          <a:stretch>
            <a:fillRect/>
          </a:stretch>
        </p:blipFill>
        <p:spPr>
          <a:xfrm>
            <a:off x="-76200" y="679208"/>
            <a:ext cx="9296400" cy="6340717"/>
          </a:xfrm>
          <a:prstGeom prst="rect">
            <a:avLst/>
          </a:prstGeom>
        </p:spPr>
      </p:pic>
    </p:spTree>
    <p:extLst>
      <p:ext uri="{BB962C8B-B14F-4D97-AF65-F5344CB8AC3E}">
        <p14:creationId xmlns:p14="http://schemas.microsoft.com/office/powerpoint/2010/main" val="30909610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6750"/>
            <a:ext cx="11109959" cy="4661522"/>
          </a:xfrm>
          <a:prstGeom prst="rect">
            <a:avLst/>
          </a:prstGeom>
        </p:spPr>
      </p:pic>
      <p:pic>
        <p:nvPicPr>
          <p:cNvPr id="3" name="Picture 2"/>
          <p:cNvPicPr>
            <a:picLocks noChangeAspect="1"/>
          </p:cNvPicPr>
          <p:nvPr/>
        </p:nvPicPr>
        <p:blipFill>
          <a:blip r:embed="rId4"/>
          <a:stretch>
            <a:fillRect/>
          </a:stretch>
        </p:blipFill>
        <p:spPr>
          <a:xfrm>
            <a:off x="0" y="666750"/>
            <a:ext cx="11453138" cy="5238750"/>
          </a:xfrm>
          <a:prstGeom prst="rect">
            <a:avLst/>
          </a:prstGeom>
        </p:spPr>
      </p:pic>
    </p:spTree>
    <p:extLst>
      <p:ext uri="{BB962C8B-B14F-4D97-AF65-F5344CB8AC3E}">
        <p14:creationId xmlns:p14="http://schemas.microsoft.com/office/powerpoint/2010/main" val="9662197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pic>
        <p:nvPicPr>
          <p:cNvPr id="4" name="Picture 3"/>
          <p:cNvPicPr>
            <a:picLocks noChangeAspect="1"/>
          </p:cNvPicPr>
          <p:nvPr/>
        </p:nvPicPr>
        <p:blipFill>
          <a:blip r:embed="rId3"/>
          <a:stretch>
            <a:fillRect/>
          </a:stretch>
        </p:blipFill>
        <p:spPr>
          <a:xfrm>
            <a:off x="-1" y="660538"/>
            <a:ext cx="10893381" cy="5244961"/>
          </a:xfrm>
          <a:prstGeom prst="rect">
            <a:avLst/>
          </a:prstGeom>
        </p:spPr>
      </p:pic>
    </p:spTree>
    <p:extLst>
      <p:ext uri="{BB962C8B-B14F-4D97-AF65-F5344CB8AC3E}">
        <p14:creationId xmlns:p14="http://schemas.microsoft.com/office/powerpoint/2010/main" val="5279789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Getting started</a:t>
            </a:r>
            <a:endParaRPr lang="en-US" dirty="0"/>
          </a:p>
        </p:txBody>
      </p:sp>
      <p:sp>
        <p:nvSpPr>
          <p:cNvPr id="3" name="Content Placeholder 2"/>
          <p:cNvSpPr>
            <a:spLocks noGrp="1"/>
          </p:cNvSpPr>
          <p:nvPr>
            <p:ph idx="1"/>
          </p:nvPr>
        </p:nvSpPr>
        <p:spPr/>
        <p:txBody>
          <a:bodyPr/>
          <a:lstStyle/>
          <a:p>
            <a:r>
              <a:rPr lang="en-US" sz="2400" dirty="0"/>
              <a:t>Azure </a:t>
            </a:r>
            <a:r>
              <a:rPr lang="en-US" sz="2400" dirty="0" err="1"/>
              <a:t>QuickStart</a:t>
            </a:r>
            <a:r>
              <a:rPr lang="en-US" sz="2400" dirty="0"/>
              <a:t> Templates</a:t>
            </a:r>
          </a:p>
          <a:p>
            <a:pPr marL="355600" lvl="1" indent="0">
              <a:buNone/>
            </a:pPr>
            <a:r>
              <a:rPr lang="en-US" sz="2000" dirty="0" smtClean="0">
                <a:solidFill>
                  <a:schemeClr val="accent1">
                    <a:lumMod val="40000"/>
                    <a:lumOff val="60000"/>
                  </a:schemeClr>
                </a:solidFill>
                <a:hlinkClick r:id="rId3"/>
              </a:rPr>
              <a:t>https</a:t>
            </a:r>
            <a:r>
              <a:rPr lang="en-US" sz="2000" dirty="0">
                <a:solidFill>
                  <a:schemeClr val="accent1">
                    <a:lumMod val="40000"/>
                    <a:lumOff val="60000"/>
                  </a:schemeClr>
                </a:solidFill>
                <a:hlinkClick r:id="rId3"/>
              </a:rPr>
              <a:t>://</a:t>
            </a:r>
            <a:r>
              <a:rPr lang="en-US" sz="2000" dirty="0" smtClean="0">
                <a:solidFill>
                  <a:schemeClr val="accent1">
                    <a:lumMod val="40000"/>
                    <a:lumOff val="60000"/>
                  </a:schemeClr>
                </a:solidFill>
                <a:hlinkClick r:id="rId3"/>
              </a:rPr>
              <a:t>github.com/Azure/azure-quickstart-templates</a:t>
            </a:r>
            <a:r>
              <a:rPr lang="en-US" sz="2000" dirty="0" smtClean="0">
                <a:solidFill>
                  <a:schemeClr val="accent1">
                    <a:lumMod val="40000"/>
                    <a:lumOff val="60000"/>
                  </a:schemeClr>
                </a:solidFill>
                <a:hlinkClick r:id="rId4"/>
              </a:rPr>
              <a:t>http</a:t>
            </a:r>
            <a:r>
              <a:rPr lang="en-US" sz="2000" dirty="0">
                <a:solidFill>
                  <a:schemeClr val="accent1">
                    <a:lumMod val="40000"/>
                    <a:lumOff val="60000"/>
                  </a:schemeClr>
                </a:solidFill>
                <a:hlinkClick r:id="rId4"/>
              </a:rPr>
              <a:t>://azure.microsoft.com/en-us/documentation/templates/</a:t>
            </a:r>
            <a:endParaRPr lang="en-US" sz="2000" dirty="0">
              <a:solidFill>
                <a:schemeClr val="accent1">
                  <a:lumMod val="40000"/>
                  <a:lumOff val="60000"/>
                </a:schemeClr>
              </a:solidFill>
            </a:endParaRPr>
          </a:p>
          <a:p>
            <a:r>
              <a:rPr lang="en-US" sz="2400" dirty="0"/>
              <a:t>ARM Template Documentation</a:t>
            </a:r>
          </a:p>
          <a:p>
            <a:pPr marL="355600" lvl="1" indent="0">
              <a:buNone/>
            </a:pPr>
            <a:r>
              <a:rPr lang="en-US" sz="2000" dirty="0">
                <a:hlinkClick r:id="rId5"/>
              </a:rPr>
              <a:t>https://msdn.microsoft.com/en-us/library/azure/dn835138.aspx</a:t>
            </a:r>
            <a:endParaRPr lang="en-US" sz="2000" dirty="0"/>
          </a:p>
          <a:p>
            <a:r>
              <a:rPr lang="en-US" sz="2400" dirty="0"/>
              <a:t>Azure Resource Explorer</a:t>
            </a:r>
          </a:p>
          <a:p>
            <a:pPr marL="355600" lvl="1" indent="0">
              <a:buNone/>
            </a:pPr>
            <a:r>
              <a:rPr lang="en-US" sz="2000" dirty="0">
                <a:hlinkClick r:id="rId6"/>
              </a:rPr>
              <a:t>https://resources.azure.com/</a:t>
            </a:r>
            <a:endParaRPr lang="en-US" sz="2000" dirty="0"/>
          </a:p>
          <a:p>
            <a:r>
              <a:rPr lang="en-US" sz="2400" dirty="0"/>
              <a:t>Cloud Consistency with Azure Resource Manager</a:t>
            </a:r>
            <a:endParaRPr lang="en-US" sz="2400" dirty="0">
              <a:hlinkClick r:id="rId7"/>
            </a:endParaRPr>
          </a:p>
          <a:p>
            <a:pPr marL="355600" lvl="1" indent="0">
              <a:buNone/>
            </a:pPr>
            <a:r>
              <a:rPr lang="en-US" sz="2000" dirty="0">
                <a:hlinkClick r:id="rId8"/>
              </a:rPr>
              <a:t>https://</a:t>
            </a:r>
            <a:r>
              <a:rPr lang="en-US" sz="2000" dirty="0" smtClean="0">
                <a:hlinkClick r:id="rId8"/>
              </a:rPr>
              <a:t>gallery.technet.microsoft.com/Cloud-Consistency-with-0b79b775</a:t>
            </a:r>
            <a:endParaRPr lang="en-US" sz="2000" dirty="0" smtClean="0"/>
          </a:p>
          <a:p>
            <a:pPr marL="355600" lvl="1" indent="0">
              <a:buNone/>
            </a:pPr>
            <a:endParaRPr lang="en-US" dirty="0"/>
          </a:p>
        </p:txBody>
      </p:sp>
    </p:spTree>
    <p:extLst>
      <p:ext uri="{BB962C8B-B14F-4D97-AF65-F5344CB8AC3E}">
        <p14:creationId xmlns:p14="http://schemas.microsoft.com/office/powerpoint/2010/main" val="249137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Best practices</a:t>
            </a:r>
            <a:endParaRPr lang="en-US" dirty="0"/>
          </a:p>
        </p:txBody>
      </p:sp>
      <p:sp>
        <p:nvSpPr>
          <p:cNvPr id="3" name="Content Placeholder 2"/>
          <p:cNvSpPr>
            <a:spLocks noGrp="1"/>
          </p:cNvSpPr>
          <p:nvPr>
            <p:ph idx="1"/>
          </p:nvPr>
        </p:nvSpPr>
        <p:spPr/>
        <p:txBody>
          <a:bodyPr/>
          <a:lstStyle/>
          <a:p>
            <a:r>
              <a:rPr lang="en-US" sz="2400" dirty="0"/>
              <a:t>Best practices for designing Azure Resource Manager </a:t>
            </a:r>
            <a:r>
              <a:rPr lang="en-US" sz="2400" dirty="0" smtClean="0"/>
              <a:t>templates</a:t>
            </a:r>
          </a:p>
          <a:p>
            <a:r>
              <a:rPr lang="en-US" sz="2000" dirty="0">
                <a:hlinkClick r:id="rId2"/>
              </a:rPr>
              <a:t>https://azure.microsoft.com/en-us/documentation/articles/best-practices-resource-manager-design-templates</a:t>
            </a:r>
            <a:r>
              <a:rPr lang="en-US" sz="2000" dirty="0" smtClean="0">
                <a:hlinkClick r:id="rId2"/>
              </a:rPr>
              <a:t>/</a:t>
            </a:r>
            <a:endParaRPr lang="en-US" sz="2000" dirty="0" smtClean="0"/>
          </a:p>
          <a:p>
            <a:r>
              <a:rPr lang="en-US" sz="2400" dirty="0" smtClean="0"/>
              <a:t>Examples </a:t>
            </a:r>
            <a:r>
              <a:rPr lang="en-US" sz="2400" dirty="0"/>
              <a:t>of best practices for implementing </a:t>
            </a:r>
            <a:r>
              <a:rPr lang="en-US" sz="2400" dirty="0" smtClean="0"/>
              <a:t>templates</a:t>
            </a:r>
          </a:p>
          <a:p>
            <a:r>
              <a:rPr lang="en-US" sz="2400" dirty="0">
                <a:hlinkClick r:id="rId3"/>
              </a:rPr>
              <a:t>https://</a:t>
            </a:r>
            <a:r>
              <a:rPr lang="en-US" sz="2000" dirty="0">
                <a:hlinkClick r:id="rId3"/>
              </a:rPr>
              <a:t>azure.microsoft.com/en-us/documentation/articles/best-practices-resource-manager-examples</a:t>
            </a:r>
            <a:r>
              <a:rPr lang="en-US" sz="2400" dirty="0" smtClean="0">
                <a:hlinkClick r:id="rId3"/>
              </a:rPr>
              <a:t>/</a:t>
            </a:r>
            <a:endParaRPr lang="en-US" sz="2400" dirty="0" smtClean="0"/>
          </a:p>
          <a:p>
            <a:r>
              <a:rPr lang="en-US" sz="2400" dirty="0"/>
              <a:t>Security considerations for Azure Resource </a:t>
            </a:r>
            <a:r>
              <a:rPr lang="en-US" sz="2400" dirty="0" smtClean="0"/>
              <a:t>Manager</a:t>
            </a:r>
          </a:p>
          <a:p>
            <a:r>
              <a:rPr lang="en-US" sz="2000" dirty="0">
                <a:hlinkClick r:id="rId4"/>
              </a:rPr>
              <a:t>https://azure.microsoft.com/en-us/documentation/articles/best-practices-resource-manager-security</a:t>
            </a:r>
            <a:r>
              <a:rPr lang="en-US" sz="2000" dirty="0" smtClean="0">
                <a:hlinkClick r:id="rId4"/>
              </a:rPr>
              <a:t>/</a:t>
            </a:r>
            <a:endParaRPr lang="en-US" sz="2000" dirty="0" smtClean="0"/>
          </a:p>
          <a:p>
            <a:endParaRPr lang="en-US" sz="2000" dirty="0" smtClean="0"/>
          </a:p>
          <a:p>
            <a:pPr marL="355600" lvl="1" indent="0">
              <a:buNone/>
            </a:pPr>
            <a:endParaRPr lang="en-US" dirty="0"/>
          </a:p>
        </p:txBody>
      </p:sp>
    </p:spTree>
    <p:extLst>
      <p:ext uri="{BB962C8B-B14F-4D97-AF65-F5344CB8AC3E}">
        <p14:creationId xmlns:p14="http://schemas.microsoft.com/office/powerpoint/2010/main" val="208814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Tooling</a:t>
            </a:r>
            <a:endParaRPr lang="en-US" dirty="0"/>
          </a:p>
        </p:txBody>
      </p:sp>
      <p:sp>
        <p:nvSpPr>
          <p:cNvPr id="3" name="Content Placeholder 2"/>
          <p:cNvSpPr>
            <a:spLocks noGrp="1"/>
          </p:cNvSpPr>
          <p:nvPr>
            <p:ph idx="1"/>
          </p:nvPr>
        </p:nvSpPr>
        <p:spPr/>
        <p:txBody>
          <a:bodyPr/>
          <a:lstStyle/>
          <a:p>
            <a:r>
              <a:rPr lang="en-US" dirty="0" smtClean="0"/>
              <a:t>Visual Studio </a:t>
            </a:r>
          </a:p>
          <a:p>
            <a:r>
              <a:rPr lang="en-US" dirty="0" smtClean="0"/>
              <a:t>Community edition + Azure SDK</a:t>
            </a:r>
          </a:p>
          <a:p>
            <a:r>
              <a:rPr lang="en-US" dirty="0" smtClean="0"/>
              <a:t>Visual Studio Code</a:t>
            </a:r>
          </a:p>
          <a:p>
            <a:r>
              <a:rPr lang="en-US" dirty="0" smtClean="0"/>
              <a:t>Code link</a:t>
            </a:r>
          </a:p>
          <a:p>
            <a:r>
              <a:rPr lang="en-US" dirty="0" smtClean="0"/>
              <a:t>Sublime text</a:t>
            </a:r>
          </a:p>
          <a:p>
            <a:r>
              <a:rPr lang="en-US" dirty="0" smtClean="0"/>
              <a:t>Notepad++</a:t>
            </a:r>
          </a:p>
          <a:p>
            <a:r>
              <a:rPr lang="en-US" dirty="0" smtClean="0"/>
              <a:t>Link to Pete’s article</a:t>
            </a:r>
          </a:p>
          <a:p>
            <a:r>
              <a:rPr lang="en-US" dirty="0" smtClean="0"/>
              <a:t>PowerShell azure module</a:t>
            </a:r>
          </a:p>
          <a:p>
            <a:r>
              <a:rPr lang="en-US" dirty="0" smtClean="0"/>
              <a:t>Link to </a:t>
            </a:r>
            <a:r>
              <a:rPr lang="en-US" dirty="0" err="1" smtClean="0"/>
              <a:t>github</a:t>
            </a:r>
            <a:endParaRPr lang="en-US" dirty="0"/>
          </a:p>
        </p:txBody>
      </p:sp>
    </p:spTree>
    <p:extLst>
      <p:ext uri="{BB962C8B-B14F-4D97-AF65-F5344CB8AC3E}">
        <p14:creationId xmlns:p14="http://schemas.microsoft.com/office/powerpoint/2010/main" val="213168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up sessions</a:t>
            </a:r>
            <a:endParaRPr lang="en-US" dirty="0"/>
          </a:p>
        </p:txBody>
      </p:sp>
      <p:sp>
        <p:nvSpPr>
          <p:cNvPr id="3" name="Content Placeholder 2"/>
          <p:cNvSpPr>
            <a:spLocks noGrp="1"/>
          </p:cNvSpPr>
          <p:nvPr>
            <p:ph idx="1"/>
          </p:nvPr>
        </p:nvSpPr>
        <p:spPr/>
        <p:txBody>
          <a:bodyPr/>
          <a:lstStyle/>
          <a:p>
            <a:pPr marL="0" indent="0" algn="ctr">
              <a:buNone/>
            </a:pPr>
            <a:r>
              <a:rPr lang="en-US" sz="4000" b="1" dirty="0" smtClean="0">
                <a:hlinkClick r:id="rId3"/>
              </a:rPr>
              <a:t>Deep-dive </a:t>
            </a:r>
            <a:r>
              <a:rPr lang="en-US" sz="4000" b="1" dirty="0">
                <a:hlinkClick r:id="rId3"/>
              </a:rPr>
              <a:t>on Azure Resource </a:t>
            </a:r>
            <a:r>
              <a:rPr lang="en-US" sz="4000" b="1" dirty="0" smtClean="0">
                <a:hlinkClick r:id="rId3"/>
              </a:rPr>
              <a:t>Manager</a:t>
            </a:r>
            <a:r>
              <a:rPr lang="en-US" sz="4000" b="1" dirty="0" smtClean="0"/>
              <a:t> </a:t>
            </a:r>
          </a:p>
          <a:p>
            <a:pPr marL="0" indent="0" algn="ctr">
              <a:buNone/>
            </a:pPr>
            <a:r>
              <a:rPr lang="en-US" sz="2800" b="1" dirty="0" smtClean="0"/>
              <a:t>Room Miami 26/8 – 14.30h</a:t>
            </a:r>
          </a:p>
          <a:p>
            <a:pPr marL="0" indent="0" algn="ctr">
              <a:buNone/>
            </a:pPr>
            <a:r>
              <a:rPr lang="en-US" sz="4000" b="1" dirty="0" smtClean="0">
                <a:hlinkClick r:id="rId4"/>
              </a:rPr>
              <a:t>PowerShell DSC, </a:t>
            </a:r>
            <a:r>
              <a:rPr lang="en-US" sz="4000" b="1" dirty="0" err="1" smtClean="0">
                <a:hlinkClick r:id="rId4"/>
              </a:rPr>
              <a:t>onpremise</a:t>
            </a:r>
            <a:r>
              <a:rPr lang="en-US" sz="4000" b="1" dirty="0" smtClean="0">
                <a:hlinkClick r:id="rId4"/>
              </a:rPr>
              <a:t> and cloud</a:t>
            </a:r>
            <a:endParaRPr lang="en-US" sz="4000" b="1" dirty="0"/>
          </a:p>
          <a:p>
            <a:pPr marL="0" indent="0" algn="ctr">
              <a:buNone/>
            </a:pPr>
            <a:r>
              <a:rPr lang="en-US" sz="2800" b="1" dirty="0"/>
              <a:t>Room Miami 26/8 – 14.30h</a:t>
            </a:r>
            <a:endParaRPr lang="en-US" sz="2800" dirty="0"/>
          </a:p>
          <a:p>
            <a:pPr marL="0" indent="0" algn="ctr">
              <a:buNone/>
            </a:pPr>
            <a:endParaRPr lang="en-US" sz="2800" dirty="0"/>
          </a:p>
        </p:txBody>
      </p:sp>
    </p:spTree>
    <p:extLst>
      <p:ext uri="{BB962C8B-B14F-4D97-AF65-F5344CB8AC3E}">
        <p14:creationId xmlns:p14="http://schemas.microsoft.com/office/powerpoint/2010/main" val="294080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de-CH" dirty="0" smtClean="0"/>
              <a:t>Thanks To All Our Sponsors</a:t>
            </a:r>
            <a:endParaRPr lang="de-CH" dirty="0"/>
          </a:p>
        </p:txBody>
      </p:sp>
      <p:pic>
        <p:nvPicPr>
          <p:cNvPr id="4" name="Picture 3"/>
          <p:cNvPicPr>
            <a:picLocks noChangeAspect="1"/>
          </p:cNvPicPr>
          <p:nvPr/>
        </p:nvPicPr>
        <p:blipFill>
          <a:blip r:embed="rId2"/>
          <a:stretch>
            <a:fillRect/>
          </a:stretch>
        </p:blipFill>
        <p:spPr>
          <a:xfrm>
            <a:off x="689468" y="2274432"/>
            <a:ext cx="2282332" cy="855875"/>
          </a:xfrm>
          <a:prstGeom prst="rect">
            <a:avLst/>
          </a:prstGeom>
          <a:effectLst/>
        </p:spPr>
      </p:pic>
      <p:pic>
        <p:nvPicPr>
          <p:cNvPr id="5" name="Picture 4"/>
          <p:cNvPicPr>
            <a:picLocks noChangeAspect="1"/>
          </p:cNvPicPr>
          <p:nvPr/>
        </p:nvPicPr>
        <p:blipFill>
          <a:blip r:embed="rId3"/>
          <a:stretch>
            <a:fillRect/>
          </a:stretch>
        </p:blipFill>
        <p:spPr>
          <a:xfrm>
            <a:off x="3437904" y="2274432"/>
            <a:ext cx="2277096" cy="853911"/>
          </a:xfrm>
          <a:prstGeom prst="rect">
            <a:avLst/>
          </a:prstGeom>
          <a:effectLst/>
        </p:spPr>
      </p:pic>
      <p:pic>
        <p:nvPicPr>
          <p:cNvPr id="6" name="Picture 5"/>
          <p:cNvPicPr>
            <a:picLocks noChangeAspect="1"/>
          </p:cNvPicPr>
          <p:nvPr/>
        </p:nvPicPr>
        <p:blipFill>
          <a:blip r:embed="rId4"/>
          <a:stretch>
            <a:fillRect/>
          </a:stretch>
        </p:blipFill>
        <p:spPr>
          <a:xfrm>
            <a:off x="6181104" y="2276396"/>
            <a:ext cx="2277096" cy="853911"/>
          </a:xfrm>
          <a:prstGeom prst="rect">
            <a:avLst/>
          </a:prstGeom>
          <a:effectLst/>
        </p:spPr>
      </p:pic>
      <p:pic>
        <p:nvPicPr>
          <p:cNvPr id="7" name="Picture 6"/>
          <p:cNvPicPr>
            <a:picLocks noChangeAspect="1"/>
          </p:cNvPicPr>
          <p:nvPr/>
        </p:nvPicPr>
        <p:blipFill>
          <a:blip r:embed="rId5"/>
          <a:stretch>
            <a:fillRect/>
          </a:stretch>
        </p:blipFill>
        <p:spPr>
          <a:xfrm>
            <a:off x="176698" y="3343312"/>
            <a:ext cx="1072669" cy="429068"/>
          </a:xfrm>
          <a:prstGeom prst="rect">
            <a:avLst/>
          </a:prstGeom>
          <a:effectLst/>
        </p:spPr>
      </p:pic>
      <p:pic>
        <p:nvPicPr>
          <p:cNvPr id="8" name="Picture 7"/>
          <p:cNvPicPr>
            <a:picLocks noChangeAspect="1"/>
          </p:cNvPicPr>
          <p:nvPr/>
        </p:nvPicPr>
        <p:blipFill>
          <a:blip r:embed="rId6"/>
          <a:stretch>
            <a:fillRect/>
          </a:stretch>
        </p:blipFill>
        <p:spPr>
          <a:xfrm>
            <a:off x="1274453" y="3343312"/>
            <a:ext cx="1072669" cy="429068"/>
          </a:xfrm>
          <a:prstGeom prst="rect">
            <a:avLst/>
          </a:prstGeom>
          <a:effectLst/>
        </p:spPr>
      </p:pic>
      <p:pic>
        <p:nvPicPr>
          <p:cNvPr id="9" name="Picture 8"/>
          <p:cNvPicPr>
            <a:picLocks noChangeAspect="1"/>
          </p:cNvPicPr>
          <p:nvPr/>
        </p:nvPicPr>
        <p:blipFill>
          <a:blip r:embed="rId7"/>
          <a:stretch>
            <a:fillRect/>
          </a:stretch>
        </p:blipFill>
        <p:spPr>
          <a:xfrm>
            <a:off x="5664642" y="3343312"/>
            <a:ext cx="1072669" cy="429068"/>
          </a:xfrm>
          <a:prstGeom prst="rect">
            <a:avLst/>
          </a:prstGeom>
          <a:effectLst/>
        </p:spPr>
      </p:pic>
      <p:pic>
        <p:nvPicPr>
          <p:cNvPr id="10" name="Picture 9"/>
          <p:cNvPicPr>
            <a:picLocks noChangeAspect="1"/>
          </p:cNvPicPr>
          <p:nvPr/>
        </p:nvPicPr>
        <p:blipFill>
          <a:blip r:embed="rId8"/>
          <a:stretch>
            <a:fillRect/>
          </a:stretch>
        </p:blipFill>
        <p:spPr>
          <a:xfrm>
            <a:off x="2372208" y="3344651"/>
            <a:ext cx="1069322" cy="427729"/>
          </a:xfrm>
          <a:prstGeom prst="rect">
            <a:avLst/>
          </a:prstGeom>
          <a:effectLst/>
        </p:spPr>
      </p:pic>
      <p:pic>
        <p:nvPicPr>
          <p:cNvPr id="11" name="Picture 10"/>
          <p:cNvPicPr>
            <a:picLocks noChangeAspect="1"/>
          </p:cNvPicPr>
          <p:nvPr/>
        </p:nvPicPr>
        <p:blipFill rotWithShape="1">
          <a:blip r:embed="rId9"/>
          <a:srcRect l="1" r="924"/>
          <a:stretch/>
        </p:blipFill>
        <p:spPr>
          <a:xfrm>
            <a:off x="3466384" y="3343312"/>
            <a:ext cx="1062754" cy="429068"/>
          </a:xfrm>
          <a:prstGeom prst="rect">
            <a:avLst/>
          </a:prstGeom>
          <a:effectLst/>
        </p:spPr>
      </p:pic>
      <p:pic>
        <p:nvPicPr>
          <p:cNvPr id="12" name="Picture 11"/>
          <p:cNvPicPr>
            <a:picLocks noChangeAspect="1"/>
          </p:cNvPicPr>
          <p:nvPr/>
        </p:nvPicPr>
        <p:blipFill>
          <a:blip r:embed="rId10"/>
          <a:stretch>
            <a:fillRect/>
          </a:stretch>
        </p:blipFill>
        <p:spPr>
          <a:xfrm>
            <a:off x="4565341" y="3343088"/>
            <a:ext cx="1073228" cy="429292"/>
          </a:xfrm>
          <a:prstGeom prst="rect">
            <a:avLst/>
          </a:prstGeom>
          <a:effectLst/>
        </p:spPr>
      </p:pic>
      <p:pic>
        <p:nvPicPr>
          <p:cNvPr id="13" name="Picture 12"/>
          <p:cNvPicPr>
            <a:picLocks noChangeAspect="1"/>
          </p:cNvPicPr>
          <p:nvPr/>
        </p:nvPicPr>
        <p:blipFill>
          <a:blip r:embed="rId11"/>
          <a:stretch>
            <a:fillRect/>
          </a:stretch>
        </p:blipFill>
        <p:spPr>
          <a:xfrm>
            <a:off x="7868201" y="3344251"/>
            <a:ext cx="1070323" cy="428129"/>
          </a:xfrm>
          <a:prstGeom prst="rect">
            <a:avLst/>
          </a:prstGeom>
          <a:effectLst/>
        </p:spPr>
      </p:pic>
      <p:pic>
        <p:nvPicPr>
          <p:cNvPr id="14" name="Picture 13"/>
          <p:cNvPicPr>
            <a:picLocks noChangeAspect="1"/>
          </p:cNvPicPr>
          <p:nvPr/>
        </p:nvPicPr>
        <p:blipFill>
          <a:blip r:embed="rId12"/>
          <a:stretch>
            <a:fillRect/>
          </a:stretch>
        </p:blipFill>
        <p:spPr>
          <a:xfrm>
            <a:off x="6763059" y="3341232"/>
            <a:ext cx="1077869" cy="431148"/>
          </a:xfrm>
          <a:prstGeom prst="rect">
            <a:avLst/>
          </a:prstGeom>
          <a:effectLst/>
        </p:spPr>
      </p:pic>
      <p:pic>
        <p:nvPicPr>
          <p:cNvPr id="15" name="Picture 14"/>
          <p:cNvPicPr>
            <a:picLocks noChangeAspect="1"/>
          </p:cNvPicPr>
          <p:nvPr/>
        </p:nvPicPr>
        <p:blipFill>
          <a:blip r:embed="rId13"/>
          <a:stretch>
            <a:fillRect/>
          </a:stretch>
        </p:blipFill>
        <p:spPr>
          <a:xfrm>
            <a:off x="183048" y="3803271"/>
            <a:ext cx="1069322" cy="427729"/>
          </a:xfrm>
          <a:prstGeom prst="rect">
            <a:avLst/>
          </a:prstGeom>
          <a:effectLst/>
        </p:spPr>
      </p:pic>
      <p:pic>
        <p:nvPicPr>
          <p:cNvPr id="16" name="Picture 15"/>
          <p:cNvPicPr>
            <a:picLocks noChangeAspect="1"/>
          </p:cNvPicPr>
          <p:nvPr/>
        </p:nvPicPr>
        <p:blipFill>
          <a:blip r:embed="rId14"/>
          <a:stretch>
            <a:fillRect/>
          </a:stretch>
        </p:blipFill>
        <p:spPr>
          <a:xfrm>
            <a:off x="1274453" y="3803271"/>
            <a:ext cx="1072669" cy="429068"/>
          </a:xfrm>
          <a:prstGeom prst="rect">
            <a:avLst/>
          </a:prstGeom>
          <a:effectLst/>
        </p:spPr>
      </p:pic>
      <p:pic>
        <p:nvPicPr>
          <p:cNvPr id="17" name="Picture 16"/>
          <p:cNvPicPr>
            <a:picLocks noChangeAspect="1"/>
          </p:cNvPicPr>
          <p:nvPr/>
        </p:nvPicPr>
        <p:blipFill>
          <a:blip r:embed="rId15"/>
          <a:stretch>
            <a:fillRect/>
          </a:stretch>
        </p:blipFill>
        <p:spPr>
          <a:xfrm>
            <a:off x="2372208" y="3803271"/>
            <a:ext cx="1070323" cy="428129"/>
          </a:xfrm>
          <a:prstGeom prst="rect">
            <a:avLst/>
          </a:prstGeom>
          <a:effectLst/>
        </p:spPr>
      </p:pic>
      <p:pic>
        <p:nvPicPr>
          <p:cNvPr id="18" name="Picture 17"/>
          <p:cNvPicPr>
            <a:picLocks noChangeAspect="1"/>
          </p:cNvPicPr>
          <p:nvPr/>
        </p:nvPicPr>
        <p:blipFill>
          <a:blip r:embed="rId16"/>
          <a:stretch>
            <a:fillRect/>
          </a:stretch>
        </p:blipFill>
        <p:spPr>
          <a:xfrm>
            <a:off x="3468293" y="3803271"/>
            <a:ext cx="1069038" cy="427616"/>
          </a:xfrm>
          <a:prstGeom prst="rect">
            <a:avLst/>
          </a:prstGeom>
          <a:effectLst/>
        </p:spPr>
      </p:pic>
      <p:pic>
        <p:nvPicPr>
          <p:cNvPr id="19" name="Picture 18"/>
          <p:cNvPicPr>
            <a:picLocks noChangeAspect="1"/>
          </p:cNvPicPr>
          <p:nvPr/>
        </p:nvPicPr>
        <p:blipFill>
          <a:blip r:embed="rId17"/>
          <a:stretch>
            <a:fillRect/>
          </a:stretch>
        </p:blipFill>
        <p:spPr>
          <a:xfrm>
            <a:off x="4566711" y="3803271"/>
            <a:ext cx="1073228" cy="429292"/>
          </a:xfrm>
          <a:prstGeom prst="rect">
            <a:avLst/>
          </a:prstGeom>
          <a:effectLst/>
        </p:spPr>
      </p:pic>
      <p:pic>
        <p:nvPicPr>
          <p:cNvPr id="20" name="Picture 19"/>
          <p:cNvPicPr>
            <a:picLocks noChangeAspect="1"/>
          </p:cNvPicPr>
          <p:nvPr/>
        </p:nvPicPr>
        <p:blipFill>
          <a:blip r:embed="rId18"/>
          <a:stretch>
            <a:fillRect/>
          </a:stretch>
        </p:blipFill>
        <p:spPr>
          <a:xfrm>
            <a:off x="5666365" y="3803271"/>
            <a:ext cx="1077756" cy="431102"/>
          </a:xfrm>
          <a:prstGeom prst="rect">
            <a:avLst/>
          </a:prstGeom>
          <a:effectLst/>
        </p:spPr>
      </p:pic>
      <p:pic>
        <p:nvPicPr>
          <p:cNvPr id="21" name="Picture 20"/>
          <p:cNvPicPr>
            <a:picLocks noChangeAspect="1"/>
          </p:cNvPicPr>
          <p:nvPr/>
        </p:nvPicPr>
        <p:blipFill>
          <a:blip r:embed="rId19"/>
          <a:stretch>
            <a:fillRect/>
          </a:stretch>
        </p:blipFill>
        <p:spPr>
          <a:xfrm>
            <a:off x="6766428" y="3803271"/>
            <a:ext cx="1073328" cy="429331"/>
          </a:xfrm>
          <a:prstGeom prst="rect">
            <a:avLst/>
          </a:prstGeom>
          <a:effectLst/>
        </p:spPr>
      </p:pic>
      <p:pic>
        <p:nvPicPr>
          <p:cNvPr id="22" name="Picture 21"/>
          <p:cNvPicPr>
            <a:picLocks noChangeAspect="1"/>
          </p:cNvPicPr>
          <p:nvPr/>
        </p:nvPicPr>
        <p:blipFill>
          <a:blip r:embed="rId20"/>
          <a:stretch>
            <a:fillRect/>
          </a:stretch>
        </p:blipFill>
        <p:spPr>
          <a:xfrm>
            <a:off x="7866234" y="3803271"/>
            <a:ext cx="1077756" cy="431102"/>
          </a:xfrm>
          <a:prstGeom prst="rect">
            <a:avLst/>
          </a:prstGeom>
          <a:effectLst/>
        </p:spPr>
      </p:pic>
      <p:pic>
        <p:nvPicPr>
          <p:cNvPr id="23" name="Picture 22"/>
          <p:cNvPicPr>
            <a:picLocks noChangeAspect="1"/>
          </p:cNvPicPr>
          <p:nvPr/>
        </p:nvPicPr>
        <p:blipFill>
          <a:blip r:embed="rId21"/>
          <a:stretch>
            <a:fillRect/>
          </a:stretch>
        </p:blipFill>
        <p:spPr>
          <a:xfrm>
            <a:off x="4193694" y="4408032"/>
            <a:ext cx="743293" cy="297318"/>
          </a:xfrm>
          <a:prstGeom prst="rect">
            <a:avLst/>
          </a:prstGeom>
          <a:effectLst/>
        </p:spPr>
      </p:pic>
    </p:spTree>
    <p:extLst>
      <p:ext uri="{BB962C8B-B14F-4D97-AF65-F5344CB8AC3E}">
        <p14:creationId xmlns:p14="http://schemas.microsoft.com/office/powerpoint/2010/main" val="305562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de-CH" dirty="0" smtClean="0"/>
              <a:t>We Need Your Feedback</a:t>
            </a:r>
            <a:endParaRPr lang="de-CH" dirty="0"/>
          </a:p>
        </p:txBody>
      </p:sp>
      <p:sp>
        <p:nvSpPr>
          <p:cNvPr id="24" name="Content Placeholder 2"/>
          <p:cNvSpPr txBox="1">
            <a:spLocks/>
          </p:cNvSpPr>
          <p:nvPr/>
        </p:nvSpPr>
        <p:spPr>
          <a:xfrm>
            <a:off x="250825" y="2800350"/>
            <a:ext cx="8642350" cy="2219672"/>
          </a:xfrm>
          <a:prstGeom prst="rect">
            <a:avLst/>
          </a:prstGeom>
        </p:spPr>
        <p:txBody>
          <a:bodyPr/>
          <a:lstStyle>
            <a:lvl1pPr marL="355600" indent="-355600" algn="l" defTabSz="914400" rtl="0" eaLnBrk="1" latinLnBrk="0" hangingPunct="1">
              <a:spcBef>
                <a:spcPct val="20000"/>
              </a:spcBef>
              <a:buFont typeface="Symbol" pitchFamily="18" charset="2"/>
              <a:buChar char="-"/>
              <a:defRPr sz="2600" kern="1200">
                <a:solidFill>
                  <a:schemeClr val="bg1">
                    <a:lumMod val="85000"/>
                  </a:schemeClr>
                </a:solidFill>
                <a:latin typeface="Segoe UI Light" pitchFamily="34" charset="0"/>
                <a:ea typeface="Segoe UI" pitchFamily="34" charset="0"/>
                <a:cs typeface="Segoe UI" pitchFamily="34" charset="0"/>
              </a:defRPr>
            </a:lvl1pPr>
            <a:lvl2pPr marL="719138" indent="-363538" algn="l" defTabSz="914400" rtl="0" eaLnBrk="1" latinLnBrk="0" hangingPunct="1">
              <a:spcBef>
                <a:spcPct val="20000"/>
              </a:spcBef>
              <a:buFont typeface="Symbol" pitchFamily="18" charset="2"/>
              <a:buChar char="-"/>
              <a:defRPr sz="2400" kern="1200">
                <a:solidFill>
                  <a:schemeClr val="bg1">
                    <a:lumMod val="85000"/>
                  </a:schemeClr>
                </a:solidFill>
                <a:latin typeface="Segoe UI Light" pitchFamily="34" charset="0"/>
                <a:ea typeface="Segoe UI" pitchFamily="34" charset="0"/>
                <a:cs typeface="Segoe UI" pitchFamily="34" charset="0"/>
              </a:defRPr>
            </a:lvl2pPr>
            <a:lvl3pPr marL="1074738" indent="-355600" algn="l" defTabSz="914400" rtl="0" eaLnBrk="1" latinLnBrk="0" hangingPunct="1">
              <a:spcBef>
                <a:spcPct val="20000"/>
              </a:spcBef>
              <a:buFont typeface="Symbol" pitchFamily="18" charset="2"/>
              <a:buChar char="-"/>
              <a:defRPr sz="2200" kern="1200">
                <a:solidFill>
                  <a:schemeClr val="bg1">
                    <a:lumMod val="85000"/>
                  </a:schemeClr>
                </a:solidFill>
                <a:latin typeface="Segoe UI Light" pitchFamily="34" charset="0"/>
                <a:ea typeface="Segoe UI" pitchFamily="34" charset="0"/>
                <a:cs typeface="Segoe UI" pitchFamily="34" charset="0"/>
              </a:defRPr>
            </a:lvl3pPr>
            <a:lvl4pPr marL="1436688" indent="-361950" algn="l" defTabSz="914400" rtl="0" eaLnBrk="1" latinLnBrk="0" hangingPunct="1">
              <a:spcBef>
                <a:spcPct val="20000"/>
              </a:spcBef>
              <a:buFont typeface="Symbol" pitchFamily="18" charset="2"/>
              <a:buChar char="-"/>
              <a:defRPr sz="2000" kern="1200">
                <a:solidFill>
                  <a:schemeClr val="bg1">
                    <a:lumMod val="85000"/>
                  </a:schemeClr>
                </a:solidFill>
                <a:latin typeface="Segoe UI Light" pitchFamily="34" charset="0"/>
                <a:ea typeface="Segoe UI" pitchFamily="34" charset="0"/>
                <a:cs typeface="Segoe UI" pitchFamily="34" charset="0"/>
              </a:defRPr>
            </a:lvl4pPr>
            <a:lvl5pPr marL="1793875" indent="-357188" algn="l" defTabSz="914400" rtl="0" eaLnBrk="1" latinLnBrk="0" hangingPunct="1">
              <a:spcBef>
                <a:spcPct val="20000"/>
              </a:spcBef>
              <a:buFont typeface="Symbol" pitchFamily="18" charset="2"/>
              <a:buChar char="-"/>
              <a:defRPr sz="2000" kern="1200">
                <a:solidFill>
                  <a:schemeClr val="bg1">
                    <a:lumMod val="85000"/>
                  </a:schemeClr>
                </a:solidFill>
                <a:latin typeface="Segoe UI Light"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de-CH" sz="2200" dirty="0" smtClean="0"/>
              <a:t>SCU Europe session planner [planning.systemcenteruniverse.ch]</a:t>
            </a:r>
          </a:p>
          <a:p>
            <a:pPr>
              <a:buFont typeface="Wingdings" panose="05000000000000000000" pitchFamily="2" charset="2"/>
              <a:buChar char="§"/>
            </a:pPr>
            <a:r>
              <a:rPr lang="de-CH" sz="2200" dirty="0" smtClean="0"/>
              <a:t>SCU Europe WP app</a:t>
            </a:r>
          </a:p>
          <a:p>
            <a:pPr>
              <a:buFont typeface="Wingdings" panose="05000000000000000000" pitchFamily="2" charset="2"/>
              <a:buChar char="§"/>
            </a:pPr>
            <a:r>
              <a:rPr lang="de-CH" sz="2200" dirty="0" smtClean="0"/>
              <a:t>Watch out for a survey invitation after the conference</a:t>
            </a:r>
          </a:p>
        </p:txBody>
      </p:sp>
    </p:spTree>
    <p:extLst>
      <p:ext uri="{BB962C8B-B14F-4D97-AF65-F5344CB8AC3E}">
        <p14:creationId xmlns:p14="http://schemas.microsoft.com/office/powerpoint/2010/main" val="85207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76200" y="4022475"/>
            <a:ext cx="8077201" cy="1121025"/>
          </a:xfrm>
        </p:spPr>
        <p:txBody>
          <a:bodyPr/>
          <a:lstStyle/>
          <a:p>
            <a:r>
              <a:rPr lang="en-US" b="1" dirty="0" smtClean="0">
                <a:solidFill>
                  <a:srgbClr val="0D0D0D"/>
                </a:solidFill>
              </a:rPr>
              <a:t/>
            </a:r>
            <a:br>
              <a:rPr lang="en-US" b="1" dirty="0" smtClean="0">
                <a:solidFill>
                  <a:srgbClr val="0D0D0D"/>
                </a:solidFill>
              </a:rPr>
            </a:br>
            <a:r>
              <a:rPr lang="en-US" b="1" dirty="0" smtClean="0">
                <a:solidFill>
                  <a:srgbClr val="0D0D0D"/>
                </a:solidFill>
              </a:rPr>
              <a:t>Why the need</a:t>
            </a:r>
            <a:endParaRPr lang="en-US" b="1" dirty="0">
              <a:solidFill>
                <a:srgbClr val="0D0D0D"/>
              </a:solidFill>
            </a:endParaRPr>
          </a:p>
        </p:txBody>
      </p:sp>
    </p:spTree>
    <p:extLst>
      <p:ext uri="{BB962C8B-B14F-4D97-AF65-F5344CB8AC3E}">
        <p14:creationId xmlns:p14="http://schemas.microsoft.com/office/powerpoint/2010/main" val="374873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483363" y="795841"/>
            <a:ext cx="3710127" cy="3543486"/>
            <a:chOff x="405" y="668"/>
            <a:chExt cx="3117" cy="2977"/>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8"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95" name="Rectangle 93"/>
            <p:cNvSpPr>
              <a:spLocks noChangeArrowheads="1"/>
            </p:cNvSpPr>
            <p:nvPr/>
          </p:nvSpPr>
          <p:spPr bwMode="auto">
            <a:xfrm>
              <a:off x="1849" y="1862"/>
              <a:ext cx="23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37"/>
              <a:r>
                <a:rPr lang="en-US" altLang="en-US" sz="4949" b="1" dirty="0">
                  <a:solidFill>
                    <a:srgbClr val="FFFFFF"/>
                  </a:solidFill>
                  <a:latin typeface="Segoe UI Semibold" panose="020B0702040204020203" pitchFamily="34" charset="0"/>
                </a:rPr>
                <a:t>?</a:t>
              </a:r>
              <a:endParaRPr lang="en-US" altLang="en-US" sz="5999" dirty="0">
                <a:solidFill>
                  <a:srgbClr val="00B0F0"/>
                </a:solidFill>
              </a:endParaRPr>
            </a:p>
          </p:txBody>
        </p:sp>
      </p:grpSp>
      <p:sp>
        <p:nvSpPr>
          <p:cNvPr id="96" name="Title 1"/>
          <p:cNvSpPr txBox="1">
            <a:spLocks/>
          </p:cNvSpPr>
          <p:nvPr/>
        </p:nvSpPr>
        <p:spPr>
          <a:xfrm>
            <a:off x="4430321" y="646606"/>
            <a:ext cx="4778375" cy="857250"/>
          </a:xfrm>
          <a:prstGeom prst="rect">
            <a:avLst/>
          </a:prstGeom>
        </p:spPr>
        <p:txBody>
          <a:bodyPr/>
          <a:lstStyle>
            <a:lvl1pPr algn="l" defTabSz="914400" rtl="0" eaLnBrk="1" latinLnBrk="0" hangingPunct="1">
              <a:spcBef>
                <a:spcPct val="0"/>
              </a:spcBef>
              <a:buNone/>
              <a:defRPr sz="3600" kern="1200">
                <a:solidFill>
                  <a:schemeClr val="bg1">
                    <a:lumMod val="85000"/>
                  </a:schemeClr>
                </a:solidFill>
                <a:latin typeface="Segoe UI Light" pitchFamily="34" charset="0"/>
                <a:ea typeface="Segoe UI" pitchFamily="34" charset="0"/>
                <a:cs typeface="Segoe UI" pitchFamily="34" charset="0"/>
              </a:defRPr>
            </a:lvl1pPr>
          </a:lstStyle>
          <a:p>
            <a:r>
              <a:rPr lang="en-US" smtClean="0"/>
              <a:t>Current Challenges</a:t>
            </a:r>
            <a:endParaRPr lang="en-US" dirty="0"/>
          </a:p>
        </p:txBody>
      </p:sp>
      <p:sp>
        <p:nvSpPr>
          <p:cNvPr id="97" name="Content Placeholder 2"/>
          <p:cNvSpPr txBox="1">
            <a:spLocks/>
          </p:cNvSpPr>
          <p:nvPr/>
        </p:nvSpPr>
        <p:spPr>
          <a:xfrm>
            <a:off x="4674256" y="1308767"/>
            <a:ext cx="4218918" cy="3244183"/>
          </a:xfrm>
          <a:prstGeom prst="rect">
            <a:avLst/>
          </a:prstGeom>
        </p:spPr>
        <p:txBody>
          <a:bodyPr/>
          <a:lstStyle>
            <a:lvl1pPr marL="355600" indent="-355600" algn="l" defTabSz="914400" rtl="0" eaLnBrk="1" latinLnBrk="0" hangingPunct="1">
              <a:spcBef>
                <a:spcPct val="20000"/>
              </a:spcBef>
              <a:buFont typeface="Symbol" pitchFamily="18" charset="2"/>
              <a:buChar char="-"/>
              <a:defRPr sz="2600" kern="1200">
                <a:solidFill>
                  <a:schemeClr val="bg1">
                    <a:lumMod val="85000"/>
                  </a:schemeClr>
                </a:solidFill>
                <a:latin typeface="Segoe UI Light" pitchFamily="34" charset="0"/>
                <a:ea typeface="Segoe UI" pitchFamily="34" charset="0"/>
                <a:cs typeface="Segoe UI" pitchFamily="34" charset="0"/>
              </a:defRPr>
            </a:lvl1pPr>
            <a:lvl2pPr marL="719138" indent="-363538" algn="l" defTabSz="914400" rtl="0" eaLnBrk="1" latinLnBrk="0" hangingPunct="1">
              <a:spcBef>
                <a:spcPct val="20000"/>
              </a:spcBef>
              <a:buFont typeface="Symbol" pitchFamily="18" charset="2"/>
              <a:buChar char="-"/>
              <a:defRPr sz="2400" kern="1200">
                <a:solidFill>
                  <a:schemeClr val="bg1">
                    <a:lumMod val="85000"/>
                  </a:schemeClr>
                </a:solidFill>
                <a:latin typeface="Segoe UI Light" pitchFamily="34" charset="0"/>
                <a:ea typeface="Segoe UI" pitchFamily="34" charset="0"/>
                <a:cs typeface="Segoe UI" pitchFamily="34" charset="0"/>
              </a:defRPr>
            </a:lvl2pPr>
            <a:lvl3pPr marL="1074738" indent="-355600" algn="l" defTabSz="914400" rtl="0" eaLnBrk="1" latinLnBrk="0" hangingPunct="1">
              <a:spcBef>
                <a:spcPct val="20000"/>
              </a:spcBef>
              <a:buFont typeface="Symbol" pitchFamily="18" charset="2"/>
              <a:buChar char="-"/>
              <a:defRPr sz="2200" kern="1200">
                <a:solidFill>
                  <a:schemeClr val="bg1">
                    <a:lumMod val="85000"/>
                  </a:schemeClr>
                </a:solidFill>
                <a:latin typeface="Segoe UI Light" pitchFamily="34" charset="0"/>
                <a:ea typeface="Segoe UI" pitchFamily="34" charset="0"/>
                <a:cs typeface="Segoe UI" pitchFamily="34" charset="0"/>
              </a:defRPr>
            </a:lvl3pPr>
            <a:lvl4pPr marL="1436688" indent="-361950" algn="l" defTabSz="914400" rtl="0" eaLnBrk="1" latinLnBrk="0" hangingPunct="1">
              <a:spcBef>
                <a:spcPct val="20000"/>
              </a:spcBef>
              <a:buFont typeface="Symbol" pitchFamily="18" charset="2"/>
              <a:buChar char="-"/>
              <a:defRPr sz="2000" kern="1200">
                <a:solidFill>
                  <a:schemeClr val="bg1">
                    <a:lumMod val="85000"/>
                  </a:schemeClr>
                </a:solidFill>
                <a:latin typeface="Segoe UI Light" pitchFamily="34" charset="0"/>
                <a:ea typeface="Segoe UI" pitchFamily="34" charset="0"/>
                <a:cs typeface="Segoe UI" pitchFamily="34" charset="0"/>
              </a:defRPr>
            </a:lvl4pPr>
            <a:lvl5pPr marL="1793875" indent="-357188" algn="l" defTabSz="914400" rtl="0" eaLnBrk="1" latinLnBrk="0" hangingPunct="1">
              <a:spcBef>
                <a:spcPct val="20000"/>
              </a:spcBef>
              <a:buFont typeface="Symbol" pitchFamily="18" charset="2"/>
              <a:buChar char="-"/>
              <a:defRPr sz="2000" kern="1200">
                <a:solidFill>
                  <a:schemeClr val="bg1">
                    <a:lumMod val="85000"/>
                  </a:schemeClr>
                </a:solidFill>
                <a:latin typeface="Segoe UI Light"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Deploy single resources</a:t>
            </a:r>
          </a:p>
          <a:p>
            <a:r>
              <a:rPr lang="en-US" smtClean="0"/>
              <a:t>Set Permissions</a:t>
            </a:r>
          </a:p>
          <a:p>
            <a:r>
              <a:rPr lang="en-US" smtClean="0"/>
              <a:t>Monitor and alerting rules</a:t>
            </a:r>
          </a:p>
          <a:p>
            <a:r>
              <a:rPr lang="en-US" smtClean="0"/>
              <a:t>Billing</a:t>
            </a:r>
          </a:p>
          <a:p>
            <a:r>
              <a:rPr lang="en-US" smtClean="0"/>
              <a:t>Deployment</a:t>
            </a:r>
          </a:p>
          <a:p>
            <a:r>
              <a:rPr lang="en-US" smtClean="0"/>
              <a:t>Lifecycle management</a:t>
            </a:r>
          </a:p>
          <a:p>
            <a:r>
              <a:rPr lang="en-US" smtClean="0"/>
              <a:t>…</a:t>
            </a:r>
            <a:endParaRPr lang="en-US" dirty="0"/>
          </a:p>
        </p:txBody>
      </p:sp>
    </p:spTree>
    <p:extLst>
      <p:ext uri="{BB962C8B-B14F-4D97-AF65-F5344CB8AC3E}">
        <p14:creationId xmlns:p14="http://schemas.microsoft.com/office/powerpoint/2010/main" val="89363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483363" y="795841"/>
            <a:ext cx="3710127" cy="3543486"/>
            <a:chOff x="405" y="668"/>
            <a:chExt cx="3117" cy="2977"/>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8"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94" name="Rectangle 92"/>
            <p:cNvSpPr>
              <a:spLocks noChangeArrowheads="1"/>
            </p:cNvSpPr>
            <p:nvPr/>
          </p:nvSpPr>
          <p:spPr bwMode="auto">
            <a:xfrm>
              <a:off x="1487" y="2092"/>
              <a:ext cx="35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37"/>
              <a:r>
                <a:rPr lang="en-US" altLang="en-US" sz="1050" b="1">
                  <a:solidFill>
                    <a:srgbClr val="FFFFFF"/>
                  </a:solidFill>
                  <a:latin typeface="Segoe UI Semibold" panose="020B0702040204020203" pitchFamily="34" charset="0"/>
                </a:rPr>
                <a:t>RESOU</a:t>
              </a:r>
              <a:endParaRPr lang="en-US" altLang="en-US" sz="1350">
                <a:solidFill>
                  <a:srgbClr val="00B0F0"/>
                </a:solidFill>
              </a:endParaRPr>
            </a:p>
          </p:txBody>
        </p:sp>
        <p:sp>
          <p:nvSpPr>
            <p:cNvPr id="95" name="Rectangle 93"/>
            <p:cNvSpPr>
              <a:spLocks noChangeArrowheads="1"/>
            </p:cNvSpPr>
            <p:nvPr/>
          </p:nvSpPr>
          <p:spPr bwMode="auto">
            <a:xfrm>
              <a:off x="1838" y="2092"/>
              <a:ext cx="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37"/>
              <a:r>
                <a:rPr lang="en-US" altLang="en-US" sz="1050" b="1">
                  <a:solidFill>
                    <a:srgbClr val="FFFFFF"/>
                  </a:solidFill>
                  <a:latin typeface="Segoe UI Semibold" panose="020B0702040204020203" pitchFamily="34" charset="0"/>
                </a:rPr>
                <a:t>R</a:t>
              </a:r>
              <a:endParaRPr lang="en-US" altLang="en-US" sz="1350">
                <a:solidFill>
                  <a:srgbClr val="00B0F0"/>
                </a:solidFill>
              </a:endParaRPr>
            </a:p>
          </p:txBody>
        </p:sp>
        <p:sp>
          <p:nvSpPr>
            <p:cNvPr id="96" name="Rectangle 94"/>
            <p:cNvSpPr>
              <a:spLocks noChangeArrowheads="1"/>
            </p:cNvSpPr>
            <p:nvPr/>
          </p:nvSpPr>
          <p:spPr bwMode="auto">
            <a:xfrm>
              <a:off x="1906" y="2092"/>
              <a:ext cx="23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37"/>
              <a:r>
                <a:rPr lang="en-US" altLang="en-US" sz="1050" b="1">
                  <a:solidFill>
                    <a:srgbClr val="FFFFFF"/>
                  </a:solidFill>
                  <a:latin typeface="Segoe UI Semibold" panose="020B0702040204020203" pitchFamily="34" charset="0"/>
                </a:rPr>
                <a:t>CE G</a:t>
              </a:r>
              <a:endParaRPr lang="en-US" altLang="en-US" sz="1350">
                <a:solidFill>
                  <a:srgbClr val="00B0F0"/>
                </a:solidFill>
              </a:endParaRPr>
            </a:p>
          </p:txBody>
        </p:sp>
        <p:sp>
          <p:nvSpPr>
            <p:cNvPr id="97" name="Rectangle 95"/>
            <p:cNvSpPr>
              <a:spLocks noChangeArrowheads="1"/>
            </p:cNvSpPr>
            <p:nvPr/>
          </p:nvSpPr>
          <p:spPr bwMode="auto">
            <a:xfrm>
              <a:off x="2142" y="2092"/>
              <a:ext cx="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37"/>
              <a:r>
                <a:rPr lang="en-US" altLang="en-US" sz="1050" b="1">
                  <a:solidFill>
                    <a:srgbClr val="FFFFFF"/>
                  </a:solidFill>
                  <a:latin typeface="Segoe UI Semibold" panose="020B0702040204020203" pitchFamily="34" charset="0"/>
                </a:rPr>
                <a:t>R</a:t>
              </a:r>
              <a:endParaRPr lang="en-US" altLang="en-US" sz="1350">
                <a:solidFill>
                  <a:srgbClr val="00B0F0"/>
                </a:solidFill>
              </a:endParaRPr>
            </a:p>
          </p:txBody>
        </p:sp>
        <p:sp>
          <p:nvSpPr>
            <p:cNvPr id="98" name="Rectangle 96"/>
            <p:cNvSpPr>
              <a:spLocks noChangeArrowheads="1"/>
            </p:cNvSpPr>
            <p:nvPr/>
          </p:nvSpPr>
          <p:spPr bwMode="auto">
            <a:xfrm>
              <a:off x="2210" y="2092"/>
              <a:ext cx="23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37"/>
              <a:r>
                <a:rPr lang="en-US" altLang="en-US" sz="1050" b="1">
                  <a:solidFill>
                    <a:srgbClr val="FFFFFF"/>
                  </a:solidFill>
                  <a:latin typeface="Segoe UI Semibold" panose="020B0702040204020203" pitchFamily="34" charset="0"/>
                </a:rPr>
                <a:t>OUP</a:t>
              </a:r>
              <a:endParaRPr lang="en-US" altLang="en-US" sz="1350">
                <a:solidFill>
                  <a:srgbClr val="00B0F0"/>
                </a:soli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a:endParaRPr lang="en-US" sz="1350">
                <a:solidFill>
                  <a:srgbClr val="00B0F0"/>
                </a:solidFill>
              </a:endParaRPr>
            </a:p>
          </p:txBody>
        </p:sp>
      </p:grpSp>
      <p:sp>
        <p:nvSpPr>
          <p:cNvPr id="109" name="Title 1"/>
          <p:cNvSpPr txBox="1">
            <a:spLocks/>
          </p:cNvSpPr>
          <p:nvPr/>
        </p:nvSpPr>
        <p:spPr>
          <a:xfrm>
            <a:off x="4430321" y="646606"/>
            <a:ext cx="4778375" cy="857250"/>
          </a:xfrm>
          <a:prstGeom prst="rect">
            <a:avLst/>
          </a:prstGeom>
        </p:spPr>
        <p:txBody>
          <a:bodyPr/>
          <a:lstStyle>
            <a:lvl1pPr algn="l" defTabSz="914400" rtl="0" eaLnBrk="1" latinLnBrk="0" hangingPunct="1">
              <a:spcBef>
                <a:spcPct val="0"/>
              </a:spcBef>
              <a:buNone/>
              <a:defRPr sz="3600" kern="1200">
                <a:solidFill>
                  <a:schemeClr val="bg1">
                    <a:lumMod val="85000"/>
                  </a:schemeClr>
                </a:solidFill>
                <a:latin typeface="Segoe UI Light" pitchFamily="34" charset="0"/>
                <a:ea typeface="Segoe UI" pitchFamily="34" charset="0"/>
                <a:cs typeface="Segoe UI" pitchFamily="34" charset="0"/>
              </a:defRPr>
            </a:lvl1pPr>
          </a:lstStyle>
          <a:p>
            <a:r>
              <a:rPr lang="en-US" smtClean="0"/>
              <a:t>Resource Groups</a:t>
            </a:r>
            <a:endParaRPr lang="en-US" dirty="0"/>
          </a:p>
        </p:txBody>
      </p:sp>
      <p:sp>
        <p:nvSpPr>
          <p:cNvPr id="110" name="Content Placeholder 2"/>
          <p:cNvSpPr txBox="1">
            <a:spLocks/>
          </p:cNvSpPr>
          <p:nvPr/>
        </p:nvSpPr>
        <p:spPr>
          <a:xfrm>
            <a:off x="4674256" y="1308767"/>
            <a:ext cx="4218918" cy="3244183"/>
          </a:xfrm>
          <a:prstGeom prst="rect">
            <a:avLst/>
          </a:prstGeom>
        </p:spPr>
        <p:txBody>
          <a:bodyPr/>
          <a:lstStyle>
            <a:lvl1pPr marL="355600" indent="-355600" algn="l" defTabSz="914400" rtl="0" eaLnBrk="1" latinLnBrk="0" hangingPunct="1">
              <a:spcBef>
                <a:spcPct val="20000"/>
              </a:spcBef>
              <a:buFont typeface="Symbol" pitchFamily="18" charset="2"/>
              <a:buChar char="-"/>
              <a:defRPr sz="2600" kern="1200">
                <a:solidFill>
                  <a:schemeClr val="bg1">
                    <a:lumMod val="85000"/>
                  </a:schemeClr>
                </a:solidFill>
                <a:latin typeface="Segoe UI Light" pitchFamily="34" charset="0"/>
                <a:ea typeface="Segoe UI" pitchFamily="34" charset="0"/>
                <a:cs typeface="Segoe UI" pitchFamily="34" charset="0"/>
              </a:defRPr>
            </a:lvl1pPr>
            <a:lvl2pPr marL="719138" indent="-363538" algn="l" defTabSz="914400" rtl="0" eaLnBrk="1" latinLnBrk="0" hangingPunct="1">
              <a:spcBef>
                <a:spcPct val="20000"/>
              </a:spcBef>
              <a:buFont typeface="Symbol" pitchFamily="18" charset="2"/>
              <a:buChar char="-"/>
              <a:defRPr sz="2400" kern="1200">
                <a:solidFill>
                  <a:schemeClr val="bg1">
                    <a:lumMod val="85000"/>
                  </a:schemeClr>
                </a:solidFill>
                <a:latin typeface="Segoe UI Light" pitchFamily="34" charset="0"/>
                <a:ea typeface="Segoe UI" pitchFamily="34" charset="0"/>
                <a:cs typeface="Segoe UI" pitchFamily="34" charset="0"/>
              </a:defRPr>
            </a:lvl2pPr>
            <a:lvl3pPr marL="1074738" indent="-355600" algn="l" defTabSz="914400" rtl="0" eaLnBrk="1" latinLnBrk="0" hangingPunct="1">
              <a:spcBef>
                <a:spcPct val="20000"/>
              </a:spcBef>
              <a:buFont typeface="Symbol" pitchFamily="18" charset="2"/>
              <a:buChar char="-"/>
              <a:defRPr sz="2200" kern="1200">
                <a:solidFill>
                  <a:schemeClr val="bg1">
                    <a:lumMod val="85000"/>
                  </a:schemeClr>
                </a:solidFill>
                <a:latin typeface="Segoe UI Light" pitchFamily="34" charset="0"/>
                <a:ea typeface="Segoe UI" pitchFamily="34" charset="0"/>
                <a:cs typeface="Segoe UI" pitchFamily="34" charset="0"/>
              </a:defRPr>
            </a:lvl3pPr>
            <a:lvl4pPr marL="1436688" indent="-361950" algn="l" defTabSz="914400" rtl="0" eaLnBrk="1" latinLnBrk="0" hangingPunct="1">
              <a:spcBef>
                <a:spcPct val="20000"/>
              </a:spcBef>
              <a:buFont typeface="Symbol" pitchFamily="18" charset="2"/>
              <a:buChar char="-"/>
              <a:defRPr sz="2000" kern="1200">
                <a:solidFill>
                  <a:schemeClr val="bg1">
                    <a:lumMod val="85000"/>
                  </a:schemeClr>
                </a:solidFill>
                <a:latin typeface="Segoe UI Light" pitchFamily="34" charset="0"/>
                <a:ea typeface="Segoe UI" pitchFamily="34" charset="0"/>
                <a:cs typeface="Segoe UI" pitchFamily="34" charset="0"/>
              </a:defRPr>
            </a:lvl4pPr>
            <a:lvl5pPr marL="1793875" indent="-357188" algn="l" defTabSz="914400" rtl="0" eaLnBrk="1" latinLnBrk="0" hangingPunct="1">
              <a:spcBef>
                <a:spcPct val="20000"/>
              </a:spcBef>
              <a:buFont typeface="Symbol" pitchFamily="18" charset="2"/>
              <a:buChar char="-"/>
              <a:defRPr sz="2000" kern="1200">
                <a:solidFill>
                  <a:schemeClr val="bg1">
                    <a:lumMod val="85000"/>
                  </a:schemeClr>
                </a:solidFill>
                <a:latin typeface="Segoe UI Light"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t>Coupled containers of multiple resources</a:t>
            </a:r>
          </a:p>
          <a:p>
            <a:r>
              <a:rPr lang="en-US" smtClean="0"/>
              <a:t>Resource dependencies</a:t>
            </a:r>
          </a:p>
          <a:p>
            <a:r>
              <a:rPr lang="en-US" smtClean="0"/>
              <a:t>Can span regions</a:t>
            </a:r>
          </a:p>
          <a:p>
            <a:r>
              <a:rPr lang="en-US" smtClean="0"/>
              <a:t>One view monitoring</a:t>
            </a:r>
          </a:p>
          <a:p>
            <a:r>
              <a:rPr lang="en-US" smtClean="0"/>
              <a:t>Central resource biilling</a:t>
            </a:r>
            <a:endParaRPr lang="en-US" dirty="0" smtClean="0"/>
          </a:p>
        </p:txBody>
      </p:sp>
    </p:spTree>
    <p:extLst>
      <p:ext uri="{BB962C8B-B14F-4D97-AF65-F5344CB8AC3E}">
        <p14:creationId xmlns:p14="http://schemas.microsoft.com/office/powerpoint/2010/main" val="394209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Group Lifecycle</a:t>
            </a:r>
            <a:endParaRPr lang="en-US" dirty="0"/>
          </a:p>
        </p:txBody>
      </p:sp>
      <p:pic>
        <p:nvPicPr>
          <p:cNvPr id="244" name="Picture 243"/>
          <p:cNvPicPr>
            <a:picLocks noChangeAspect="1"/>
          </p:cNvPicPr>
          <p:nvPr/>
        </p:nvPicPr>
        <p:blipFill>
          <a:blip r:embed="rId3"/>
          <a:stretch>
            <a:fillRect/>
          </a:stretch>
        </p:blipFill>
        <p:spPr>
          <a:xfrm>
            <a:off x="4195126" y="1086058"/>
            <a:ext cx="4417901" cy="3723313"/>
          </a:xfrm>
          <a:prstGeom prst="rect">
            <a:avLst/>
          </a:prstGeom>
        </p:spPr>
      </p:pic>
      <p:sp>
        <p:nvSpPr>
          <p:cNvPr id="7" name="Content Placeholder 2"/>
          <p:cNvSpPr txBox="1">
            <a:spLocks/>
          </p:cNvSpPr>
          <p:nvPr/>
        </p:nvSpPr>
        <p:spPr>
          <a:xfrm>
            <a:off x="250825" y="1200150"/>
            <a:ext cx="4778375" cy="3022570"/>
          </a:xfrm>
          <a:prstGeom prst="rect">
            <a:avLst/>
          </a:prstGeom>
        </p:spPr>
        <p:txBody>
          <a:bodyPr/>
          <a:lstStyle>
            <a:lvl1pPr marL="355600" indent="-355600" algn="l" defTabSz="914400" rtl="0" eaLnBrk="1" latinLnBrk="0" hangingPunct="1">
              <a:spcBef>
                <a:spcPct val="20000"/>
              </a:spcBef>
              <a:buFont typeface="Symbol" pitchFamily="18" charset="2"/>
              <a:buChar char="-"/>
              <a:defRPr sz="2600" kern="1200">
                <a:solidFill>
                  <a:schemeClr val="bg1">
                    <a:lumMod val="85000"/>
                  </a:schemeClr>
                </a:solidFill>
                <a:latin typeface="Segoe UI Light" pitchFamily="34" charset="0"/>
                <a:ea typeface="Segoe UI" pitchFamily="34" charset="0"/>
                <a:cs typeface="Segoe UI" pitchFamily="34" charset="0"/>
              </a:defRPr>
            </a:lvl1pPr>
            <a:lvl2pPr marL="719138" indent="-363538" algn="l" defTabSz="914400" rtl="0" eaLnBrk="1" latinLnBrk="0" hangingPunct="1">
              <a:spcBef>
                <a:spcPct val="20000"/>
              </a:spcBef>
              <a:buFont typeface="Symbol" pitchFamily="18" charset="2"/>
              <a:buChar char="-"/>
              <a:defRPr sz="2400" kern="1200">
                <a:solidFill>
                  <a:schemeClr val="bg1">
                    <a:lumMod val="85000"/>
                  </a:schemeClr>
                </a:solidFill>
                <a:latin typeface="Segoe UI Light" pitchFamily="34" charset="0"/>
                <a:ea typeface="Segoe UI" pitchFamily="34" charset="0"/>
                <a:cs typeface="Segoe UI" pitchFamily="34" charset="0"/>
              </a:defRPr>
            </a:lvl2pPr>
            <a:lvl3pPr marL="1074738" indent="-355600" algn="l" defTabSz="914400" rtl="0" eaLnBrk="1" latinLnBrk="0" hangingPunct="1">
              <a:spcBef>
                <a:spcPct val="20000"/>
              </a:spcBef>
              <a:buFont typeface="Symbol" pitchFamily="18" charset="2"/>
              <a:buChar char="-"/>
              <a:defRPr sz="2200" kern="1200">
                <a:solidFill>
                  <a:schemeClr val="bg1">
                    <a:lumMod val="85000"/>
                  </a:schemeClr>
                </a:solidFill>
                <a:latin typeface="Segoe UI Light" pitchFamily="34" charset="0"/>
                <a:ea typeface="Segoe UI" pitchFamily="34" charset="0"/>
                <a:cs typeface="Segoe UI" pitchFamily="34" charset="0"/>
              </a:defRPr>
            </a:lvl3pPr>
            <a:lvl4pPr marL="1436688" indent="-361950" algn="l" defTabSz="914400" rtl="0" eaLnBrk="1" latinLnBrk="0" hangingPunct="1">
              <a:spcBef>
                <a:spcPct val="20000"/>
              </a:spcBef>
              <a:buFont typeface="Symbol" pitchFamily="18" charset="2"/>
              <a:buChar char="-"/>
              <a:defRPr sz="2000" kern="1200">
                <a:solidFill>
                  <a:schemeClr val="bg1">
                    <a:lumMod val="85000"/>
                  </a:schemeClr>
                </a:solidFill>
                <a:latin typeface="Segoe UI Light" pitchFamily="34" charset="0"/>
                <a:ea typeface="Segoe UI" pitchFamily="34" charset="0"/>
                <a:cs typeface="Segoe UI" pitchFamily="34" charset="0"/>
              </a:defRPr>
            </a:lvl4pPr>
            <a:lvl5pPr marL="1793875" indent="-357188" algn="l" defTabSz="914400" rtl="0" eaLnBrk="1" latinLnBrk="0" hangingPunct="1">
              <a:spcBef>
                <a:spcPct val="20000"/>
              </a:spcBef>
              <a:buFont typeface="Symbol" pitchFamily="18" charset="2"/>
              <a:buChar char="-"/>
              <a:defRPr sz="2000" kern="1200">
                <a:solidFill>
                  <a:schemeClr val="bg1">
                    <a:lumMod val="85000"/>
                  </a:schemeClr>
                </a:solidFill>
                <a:latin typeface="Segoe UI Light"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Symbol" pitchFamily="18" charset="2"/>
              <a:buNone/>
            </a:pPr>
            <a:r>
              <a:rPr lang="en-US" dirty="0" smtClean="0"/>
              <a:t>one Resource group </a:t>
            </a:r>
          </a:p>
          <a:p>
            <a:pPr marL="0" indent="0">
              <a:buFont typeface="Symbol" pitchFamily="18" charset="2"/>
              <a:buNone/>
            </a:pPr>
            <a:r>
              <a:rPr lang="en-US" dirty="0" smtClean="0"/>
              <a:t>or </a:t>
            </a:r>
          </a:p>
          <a:p>
            <a:pPr marL="0" indent="0">
              <a:buFont typeface="Symbol" pitchFamily="18" charset="2"/>
              <a:buNone/>
            </a:pPr>
            <a:r>
              <a:rPr lang="en-US" dirty="0" smtClean="0"/>
              <a:t>different resource groups?</a:t>
            </a:r>
          </a:p>
          <a:p>
            <a:pPr marL="0" indent="0">
              <a:buFont typeface="Symbol" pitchFamily="18" charset="2"/>
              <a:buNone/>
            </a:pPr>
            <a:endParaRPr lang="en-US" dirty="0"/>
          </a:p>
        </p:txBody>
      </p:sp>
      <p:sp>
        <p:nvSpPr>
          <p:cNvPr id="4" name="TextBox 3"/>
          <p:cNvSpPr txBox="1"/>
          <p:nvPr/>
        </p:nvSpPr>
        <p:spPr>
          <a:xfrm>
            <a:off x="250825" y="3409950"/>
            <a:ext cx="3863975" cy="707886"/>
          </a:xfrm>
          <a:prstGeom prst="rect">
            <a:avLst/>
          </a:prstGeom>
          <a:noFill/>
        </p:spPr>
        <p:txBody>
          <a:bodyPr wrap="square" rtlCol="0">
            <a:spAutoFit/>
          </a:bodyPr>
          <a:lstStyle/>
          <a:p>
            <a:r>
              <a:rPr lang="en-US" sz="4000" dirty="0" smtClean="0">
                <a:solidFill>
                  <a:schemeClr val="accent1">
                    <a:lumMod val="75000"/>
                  </a:schemeClr>
                </a:solidFill>
                <a:latin typeface="Segoe UI Light" panose="020B0502040204020203" pitchFamily="34" charset="0"/>
                <a:cs typeface="Segoe UI Light" panose="020B0502040204020203" pitchFamily="34" charset="0"/>
              </a:rPr>
              <a:t>IT ALL DEPENDS</a:t>
            </a:r>
            <a:endParaRPr lang="en-US" sz="4000" dirty="0">
              <a:solidFill>
                <a:schemeClr val="accent1">
                  <a:lumMod val="7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963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353705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100" y="0"/>
            <a:ext cx="9436100" cy="6471229"/>
          </a:xfrm>
          <a:prstGeom prst="rect">
            <a:avLst/>
          </a:prstGeom>
        </p:spPr>
      </p:pic>
      <p:sp>
        <p:nvSpPr>
          <p:cNvPr id="4" name="Title 1"/>
          <p:cNvSpPr txBox="1">
            <a:spLocks/>
          </p:cNvSpPr>
          <p:nvPr/>
        </p:nvSpPr>
        <p:spPr>
          <a:xfrm>
            <a:off x="3200400" y="3638550"/>
            <a:ext cx="7772401" cy="968625"/>
          </a:xfrm>
          <a:prstGeom prst="rect">
            <a:avLst/>
          </a:prstGeom>
        </p:spPr>
        <p:txBody>
          <a:bodyPr vert="horz" lIns="0" tIns="0" rIns="0" bIns="0" rtlCol="0" anchor="t" anchorCtr="0">
            <a:noAutofit/>
          </a:bodyPr>
          <a:lstStyle>
            <a:lvl1pPr algn="l" defTabSz="914400" rtl="0" eaLnBrk="1" latinLnBrk="0" hangingPunct="1">
              <a:spcBef>
                <a:spcPct val="0"/>
              </a:spcBef>
              <a:buNone/>
              <a:defRPr sz="3600" kern="1200">
                <a:solidFill>
                  <a:schemeClr val="bg1">
                    <a:lumMod val="85000"/>
                  </a:schemeClr>
                </a:solidFill>
                <a:latin typeface="Segoe UI Light" pitchFamily="34" charset="0"/>
                <a:ea typeface="Segoe UI" pitchFamily="34" charset="0"/>
                <a:cs typeface="Segoe UI" pitchFamily="34" charset="0"/>
              </a:defRPr>
            </a:lvl1pPr>
          </a:lstStyle>
          <a:p>
            <a:r>
              <a:rPr lang="en-US" b="1" dirty="0" smtClean="0">
                <a:solidFill>
                  <a:schemeClr val="tx1"/>
                </a:solidFill>
              </a:rPr>
              <a:t/>
            </a:r>
            <a:br>
              <a:rPr lang="en-US" b="1" dirty="0" smtClean="0">
                <a:solidFill>
                  <a:schemeClr val="tx1"/>
                </a:solidFill>
              </a:rPr>
            </a:br>
            <a:r>
              <a:rPr lang="en-US" b="1" dirty="0" smtClean="0">
                <a:solidFill>
                  <a:schemeClr val="tx1"/>
                </a:solidFill>
              </a:rPr>
              <a:t>our first deployment template</a:t>
            </a:r>
            <a:endParaRPr lang="en-US" b="1" dirty="0">
              <a:solidFill>
                <a:schemeClr val="tx1"/>
              </a:solidFill>
            </a:endParaRPr>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318126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80139" y="3160867"/>
            <a:ext cx="974604" cy="1570069"/>
            <a:chOff x="2188955" y="4283268"/>
            <a:chExt cx="1325717" cy="2135705"/>
          </a:xfrm>
        </p:grpSpPr>
        <p:grpSp>
          <p:nvGrpSpPr>
            <p:cNvPr id="78" name="Group 77"/>
            <p:cNvGrpSpPr/>
            <p:nvPr/>
          </p:nvGrpSpPr>
          <p:grpSpPr>
            <a:xfrm>
              <a:off x="2188955" y="4283268"/>
              <a:ext cx="1325717" cy="2135705"/>
              <a:chOff x="1444680" y="4869171"/>
              <a:chExt cx="701318" cy="1129810"/>
            </a:xfrm>
          </p:grpSpPr>
          <p:sp>
            <p:nvSpPr>
              <p:cNvPr id="85" name="Freeform 84"/>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24">
                  <a:solidFill>
                    <a:srgbClr val="FFFFFF"/>
                  </a:solidFill>
                </a:endParaRPr>
              </a:p>
            </p:txBody>
          </p:sp>
          <p:sp>
            <p:nvSpPr>
              <p:cNvPr id="86" name="Freeform 85"/>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24">
                  <a:solidFill>
                    <a:srgbClr val="FFFFFF"/>
                  </a:solidFill>
                </a:endParaRPr>
              </a:p>
            </p:txBody>
          </p:sp>
          <p:sp>
            <p:nvSpPr>
              <p:cNvPr id="87" name="Oval 86"/>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24">
                  <a:solidFill>
                    <a:srgbClr val="FFFFFF"/>
                  </a:solidFill>
                </a:endParaRPr>
              </a:p>
            </p:txBody>
          </p:sp>
          <p:sp>
            <p:nvSpPr>
              <p:cNvPr id="88" name="Freeform 87"/>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24">
                  <a:solidFill>
                    <a:srgbClr val="FFFFFF"/>
                  </a:solidFill>
                </a:endParaRPr>
              </a:p>
            </p:txBody>
          </p:sp>
          <p:sp>
            <p:nvSpPr>
              <p:cNvPr id="89" name="Freeform 88"/>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24">
                  <a:solidFill>
                    <a:srgbClr val="FFFFFF"/>
                  </a:solidFill>
                </a:endParaRPr>
              </a:p>
            </p:txBody>
          </p:sp>
          <p:sp>
            <p:nvSpPr>
              <p:cNvPr id="90" name="Freeform 89"/>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24">
                  <a:solidFill>
                    <a:srgbClr val="FFFFFF"/>
                  </a:solidFill>
                </a:endParaRPr>
              </a:p>
            </p:txBody>
          </p:sp>
          <p:sp>
            <p:nvSpPr>
              <p:cNvPr id="92" name="Freeform 91"/>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24">
                  <a:solidFill>
                    <a:srgbClr val="FFFFFF"/>
                  </a:solidFill>
                </a:endParaRPr>
              </a:p>
            </p:txBody>
          </p:sp>
          <p:sp>
            <p:nvSpPr>
              <p:cNvPr id="125" name="Freeform 124"/>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67223"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588" b="1" dirty="0">
                  <a:solidFill>
                    <a:srgbClr val="FFFFFF"/>
                  </a:solidFill>
                </a:endParaRPr>
              </a:p>
            </p:txBody>
          </p:sp>
          <p:sp>
            <p:nvSpPr>
              <p:cNvPr id="126" name="Freeform 125"/>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24">
                  <a:solidFill>
                    <a:srgbClr val="FFFFFF"/>
                  </a:solidFill>
                </a:endParaRPr>
              </a:p>
            </p:txBody>
          </p:sp>
          <p:sp>
            <p:nvSpPr>
              <p:cNvPr id="127" name="Freeform 126"/>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24">
                  <a:solidFill>
                    <a:srgbClr val="FFFFFF"/>
                  </a:solidFill>
                </a:endParaRPr>
              </a:p>
            </p:txBody>
          </p:sp>
          <p:sp>
            <p:nvSpPr>
              <p:cNvPr id="128" name="Freeform 127"/>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24">
                  <a:solidFill>
                    <a:srgbClr val="FFFFFF"/>
                  </a:solidFill>
                </a:endParaRPr>
              </a:p>
            </p:txBody>
          </p:sp>
        </p:grpSp>
        <p:sp>
          <p:nvSpPr>
            <p:cNvPr id="4" name="TextBox 3"/>
            <p:cNvSpPr txBox="1"/>
            <p:nvPr/>
          </p:nvSpPr>
          <p:spPr>
            <a:xfrm>
              <a:off x="2708215" y="4906400"/>
              <a:ext cx="156996" cy="221365"/>
            </a:xfrm>
            <a:prstGeom prst="rect">
              <a:avLst/>
            </a:prstGeom>
            <a:noFill/>
          </p:spPr>
          <p:txBody>
            <a:bodyPr wrap="none" lIns="0" tIns="0" rIns="0" bIns="0" rtlCol="0">
              <a:spAutoFit/>
            </a:bodyPr>
            <a:lstStyle/>
            <a:p>
              <a:pPr defTabSz="685644">
                <a:lnSpc>
                  <a:spcPct val="90000"/>
                </a:lnSpc>
                <a:spcAft>
                  <a:spcPts val="441"/>
                </a:spcAft>
              </a:pPr>
              <a:r>
                <a:rPr lang="en-US" sz="1175" b="1" dirty="0">
                  <a:gradFill>
                    <a:gsLst>
                      <a:gs pos="2917">
                        <a:srgbClr val="FFFFFF"/>
                      </a:gs>
                      <a:gs pos="30000">
                        <a:srgbClr val="FFFFFF"/>
                      </a:gs>
                    </a:gsLst>
                    <a:lin ang="5400000" scaled="0"/>
                  </a:gradFill>
                </a:rPr>
                <a:t>IT</a:t>
              </a:r>
            </a:p>
          </p:txBody>
        </p:sp>
      </p:grpSp>
      <p:sp>
        <p:nvSpPr>
          <p:cNvPr id="7" name="Rounded Rectangle 6"/>
          <p:cNvSpPr/>
          <p:nvPr/>
        </p:nvSpPr>
        <p:spPr bwMode="auto">
          <a:xfrm>
            <a:off x="3590508" y="1380817"/>
            <a:ext cx="1574260" cy="1171009"/>
          </a:xfrm>
          <a:prstGeom prst="roundRect">
            <a:avLst>
              <a:gd name="adj" fmla="val 5175"/>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r>
              <a:rPr lang="en-US" sz="1175" dirty="0">
                <a:gradFill>
                  <a:gsLst>
                    <a:gs pos="0">
                      <a:srgbClr val="FFFFFF"/>
                    </a:gs>
                    <a:gs pos="100000">
                      <a:srgbClr val="FFFFFF"/>
                    </a:gs>
                  </a:gsLst>
                  <a:lin ang="5400000" scaled="0"/>
                </a:gradFill>
                <a:ea typeface="Segoe UI" pitchFamily="34" charset="0"/>
                <a:cs typeface="Segoe UI" pitchFamily="34" charset="0"/>
              </a:rPr>
              <a:t>DEVELOPMENT</a:t>
            </a:r>
          </a:p>
        </p:txBody>
      </p:sp>
      <p:sp>
        <p:nvSpPr>
          <p:cNvPr id="2" name="Title 1"/>
          <p:cNvSpPr>
            <a:spLocks noGrp="1"/>
          </p:cNvSpPr>
          <p:nvPr>
            <p:ph type="title"/>
          </p:nvPr>
        </p:nvSpPr>
        <p:spPr/>
        <p:txBody>
          <a:bodyPr/>
          <a:lstStyle/>
          <a:p>
            <a:r>
              <a:rPr lang="en-US" dirty="0" smtClean="0"/>
              <a:t>Infrastructure as </a:t>
            </a:r>
            <a:r>
              <a:rPr lang="en-US" dirty="0"/>
              <a:t>Code</a:t>
            </a:r>
          </a:p>
        </p:txBody>
      </p:sp>
      <p:sp>
        <p:nvSpPr>
          <p:cNvPr id="37" name="TextBox 36"/>
          <p:cNvSpPr txBox="1"/>
          <p:nvPr/>
        </p:nvSpPr>
        <p:spPr>
          <a:xfrm>
            <a:off x="5807370" y="1380817"/>
            <a:ext cx="2929934" cy="2742710"/>
          </a:xfrm>
          <a:prstGeom prst="rect">
            <a:avLst/>
          </a:prstGeom>
          <a:noFill/>
        </p:spPr>
        <p:txBody>
          <a:bodyPr wrap="none" lIns="134444" tIns="107555" rIns="134444" bIns="107555" rtlCol="0">
            <a:spAutoFit/>
          </a:bodyPr>
          <a:lstStyle/>
          <a:p>
            <a:pPr defTabSz="685644">
              <a:lnSpc>
                <a:spcPct val="90000"/>
              </a:lnSpc>
              <a:spcAft>
                <a:spcPts val="881"/>
              </a:spcAft>
              <a:buSzPct val="90000"/>
            </a:pPr>
            <a:r>
              <a:rPr lang="en-US" sz="2646" dirty="0">
                <a:solidFill>
                  <a:schemeClr val="bg1"/>
                </a:solidFill>
                <a:latin typeface="Segoe UI Light"/>
              </a:rPr>
              <a:t>Value</a:t>
            </a:r>
          </a:p>
          <a:p>
            <a:pPr marL="213551" indent="-213551" defTabSz="685644">
              <a:lnSpc>
                <a:spcPct val="90000"/>
              </a:lnSpc>
              <a:spcAft>
                <a:spcPts val="881"/>
              </a:spcAft>
              <a:buSzPct val="90000"/>
              <a:buFont typeface="Arial" panose="020B0604020202020204" pitchFamily="34" charset="0"/>
              <a:buChar char="•"/>
            </a:pPr>
            <a:r>
              <a:rPr lang="en-US" sz="1765" dirty="0">
                <a:solidFill>
                  <a:srgbClr val="FFFFFF"/>
                </a:solidFill>
                <a:latin typeface="Segoe UI Light"/>
              </a:rPr>
              <a:t>Deployment Optimization</a:t>
            </a:r>
          </a:p>
          <a:p>
            <a:pPr marL="213551" indent="-213551" defTabSz="685644">
              <a:lnSpc>
                <a:spcPct val="90000"/>
              </a:lnSpc>
              <a:spcAft>
                <a:spcPts val="881"/>
              </a:spcAft>
              <a:buSzPct val="90000"/>
              <a:buFont typeface="Arial" panose="020B0604020202020204" pitchFamily="34" charset="0"/>
              <a:buChar char="•"/>
            </a:pPr>
            <a:r>
              <a:rPr lang="en-US" sz="1765" dirty="0">
                <a:solidFill>
                  <a:srgbClr val="FFFFFF"/>
                </a:solidFill>
                <a:latin typeface="Segoe UI Light"/>
              </a:rPr>
              <a:t>Accelerate </a:t>
            </a:r>
            <a:r>
              <a:rPr lang="en-US" sz="1765" dirty="0" smtClean="0">
                <a:solidFill>
                  <a:srgbClr val="FFFFFF"/>
                </a:solidFill>
                <a:latin typeface="Segoe UI Light"/>
              </a:rPr>
              <a:t>Delivery</a:t>
            </a:r>
          </a:p>
          <a:p>
            <a:pPr marL="213551" indent="-213551" defTabSz="685644">
              <a:lnSpc>
                <a:spcPct val="90000"/>
              </a:lnSpc>
              <a:spcAft>
                <a:spcPts val="881"/>
              </a:spcAft>
              <a:buSzPct val="90000"/>
              <a:buFont typeface="Arial" panose="020B0604020202020204" pitchFamily="34" charset="0"/>
              <a:buChar char="•"/>
            </a:pPr>
            <a:r>
              <a:rPr lang="en-US" sz="1765" dirty="0" smtClean="0">
                <a:solidFill>
                  <a:srgbClr val="FFFFFF"/>
                </a:solidFill>
                <a:latin typeface="Segoe UI Light"/>
              </a:rPr>
              <a:t>Idempotent</a:t>
            </a:r>
          </a:p>
          <a:p>
            <a:pPr marL="213551" indent="-213551" defTabSz="685644">
              <a:lnSpc>
                <a:spcPct val="90000"/>
              </a:lnSpc>
              <a:spcAft>
                <a:spcPts val="881"/>
              </a:spcAft>
              <a:buSzPct val="90000"/>
              <a:buFont typeface="Arial" panose="020B0604020202020204" pitchFamily="34" charset="0"/>
              <a:buChar char="•"/>
            </a:pPr>
            <a:r>
              <a:rPr lang="en-US" sz="1765" dirty="0" smtClean="0">
                <a:solidFill>
                  <a:srgbClr val="FFFFFF"/>
                </a:solidFill>
                <a:latin typeface="Segoe UI Light"/>
              </a:rPr>
              <a:t>Version control</a:t>
            </a:r>
          </a:p>
          <a:p>
            <a:pPr marL="213551" indent="-213551" defTabSz="685644">
              <a:lnSpc>
                <a:spcPct val="90000"/>
              </a:lnSpc>
              <a:spcAft>
                <a:spcPts val="881"/>
              </a:spcAft>
              <a:buSzPct val="90000"/>
              <a:buFont typeface="Arial" panose="020B0604020202020204" pitchFamily="34" charset="0"/>
              <a:buChar char="•"/>
            </a:pPr>
            <a:endParaRPr lang="en-US" sz="1765" dirty="0" smtClean="0">
              <a:solidFill>
                <a:srgbClr val="FFFFFF"/>
              </a:solidFill>
              <a:latin typeface="Segoe UI Light"/>
            </a:endParaRPr>
          </a:p>
          <a:p>
            <a:pPr marL="213551" indent="-213551" defTabSz="685644">
              <a:lnSpc>
                <a:spcPct val="90000"/>
              </a:lnSpc>
              <a:spcAft>
                <a:spcPts val="881"/>
              </a:spcAft>
              <a:buSzPct val="90000"/>
              <a:buFont typeface="Arial" panose="020B0604020202020204" pitchFamily="34" charset="0"/>
              <a:buChar char="•"/>
            </a:pPr>
            <a:endParaRPr lang="en-US" sz="1765" dirty="0">
              <a:gradFill>
                <a:gsLst>
                  <a:gs pos="2917">
                    <a:srgbClr val="FFFFFF"/>
                  </a:gs>
                  <a:gs pos="30000">
                    <a:srgbClr val="FFFFFF"/>
                  </a:gs>
                </a:gsLst>
                <a:lin ang="5400000" scaled="0"/>
              </a:gradFill>
              <a:latin typeface="Segoe UI Light"/>
            </a:endParaRPr>
          </a:p>
        </p:txBody>
      </p:sp>
      <p:sp>
        <p:nvSpPr>
          <p:cNvPr id="38" name="TextBox 37"/>
          <p:cNvSpPr txBox="1"/>
          <p:nvPr/>
        </p:nvSpPr>
        <p:spPr>
          <a:xfrm>
            <a:off x="5807370" y="3193032"/>
            <a:ext cx="2125226" cy="943500"/>
          </a:xfrm>
          <a:prstGeom prst="rect">
            <a:avLst/>
          </a:prstGeom>
          <a:noFill/>
        </p:spPr>
        <p:txBody>
          <a:bodyPr wrap="none" lIns="134444" tIns="107555" rIns="134444" bIns="107555" rtlCol="0">
            <a:spAutoFit/>
          </a:bodyPr>
          <a:lstStyle/>
          <a:p>
            <a:pPr defTabSz="685644">
              <a:lnSpc>
                <a:spcPct val="90000"/>
              </a:lnSpc>
              <a:spcAft>
                <a:spcPts val="881"/>
              </a:spcAft>
              <a:buSzPct val="90000"/>
            </a:pPr>
            <a:r>
              <a:rPr lang="en-US" sz="2646" dirty="0">
                <a:solidFill>
                  <a:srgbClr val="9E0000"/>
                </a:solidFill>
                <a:latin typeface="Segoe UI Light"/>
              </a:rPr>
              <a:t>Measure</a:t>
            </a:r>
          </a:p>
          <a:p>
            <a:pPr marL="213551" indent="-213551" defTabSz="685644">
              <a:lnSpc>
                <a:spcPct val="90000"/>
              </a:lnSpc>
              <a:spcAft>
                <a:spcPts val="881"/>
              </a:spcAft>
              <a:buSzPct val="90000"/>
              <a:buFont typeface="Arial" panose="020B0604020202020204" pitchFamily="34" charset="0"/>
              <a:buChar char="•"/>
            </a:pPr>
            <a:r>
              <a:rPr lang="en-US" sz="1765" dirty="0">
                <a:solidFill>
                  <a:srgbClr val="9E0000"/>
                </a:solidFill>
                <a:latin typeface="Segoe UI Light"/>
              </a:rPr>
              <a:t>Deployment </a:t>
            </a:r>
            <a:r>
              <a:rPr lang="en-US" sz="1765" dirty="0" smtClean="0">
                <a:solidFill>
                  <a:srgbClr val="9E0000"/>
                </a:solidFill>
                <a:latin typeface="Segoe UI Light"/>
              </a:rPr>
              <a:t>Rate</a:t>
            </a:r>
            <a:endParaRPr lang="en-US" sz="1765" dirty="0">
              <a:solidFill>
                <a:srgbClr val="9E0000"/>
              </a:solidFill>
              <a:latin typeface="Segoe UI Light"/>
            </a:endParaRPr>
          </a:p>
        </p:txBody>
      </p:sp>
      <p:grpSp>
        <p:nvGrpSpPr>
          <p:cNvPr id="17" name="Group 16"/>
          <p:cNvGrpSpPr/>
          <p:nvPr/>
        </p:nvGrpSpPr>
        <p:grpSpPr>
          <a:xfrm>
            <a:off x="218981" y="3189687"/>
            <a:ext cx="1836025" cy="1525588"/>
            <a:chOff x="958943" y="1820181"/>
            <a:chExt cx="1356835" cy="1127420"/>
          </a:xfrm>
        </p:grpSpPr>
        <p:sp>
          <p:nvSpPr>
            <p:cNvPr id="19"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20"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22"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23"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685644"/>
              <a:r>
                <a:rPr lang="en-US" sz="735" b="1" dirty="0">
                  <a:solidFill>
                    <a:srgbClr val="FFFFFF"/>
                  </a:solidFill>
                </a:rPr>
                <a:t> </a:t>
              </a:r>
            </a:p>
          </p:txBody>
        </p:sp>
        <p:sp>
          <p:nvSpPr>
            <p:cNvPr id="25"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grpSp>
          <p:nvGrpSpPr>
            <p:cNvPr id="26" name="Group 25"/>
            <p:cNvGrpSpPr/>
            <p:nvPr/>
          </p:nvGrpSpPr>
          <p:grpSpPr>
            <a:xfrm>
              <a:off x="1388646" y="2014004"/>
              <a:ext cx="311900" cy="222474"/>
              <a:chOff x="1366452" y="1994459"/>
              <a:chExt cx="311900" cy="222474"/>
            </a:xfrm>
          </p:grpSpPr>
          <p:sp>
            <p:nvSpPr>
              <p:cNvPr id="46"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47"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grpSp>
        <p:sp>
          <p:nvSpPr>
            <p:cNvPr id="28"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33"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grpSp>
          <p:nvGrpSpPr>
            <p:cNvPr id="34" name="Group 33"/>
            <p:cNvGrpSpPr/>
            <p:nvPr/>
          </p:nvGrpSpPr>
          <p:grpSpPr>
            <a:xfrm>
              <a:off x="958943" y="2054647"/>
              <a:ext cx="244284" cy="287906"/>
              <a:chOff x="978218" y="2040263"/>
              <a:chExt cx="244284" cy="287906"/>
            </a:xfrm>
          </p:grpSpPr>
          <p:sp>
            <p:nvSpPr>
              <p:cNvPr id="44"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45"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grpSp>
        <p:sp>
          <p:nvSpPr>
            <p:cNvPr id="35"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36"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grpSp>
          <p:nvGrpSpPr>
            <p:cNvPr id="39" name="Group 38"/>
            <p:cNvGrpSpPr/>
            <p:nvPr/>
          </p:nvGrpSpPr>
          <p:grpSpPr>
            <a:xfrm>
              <a:off x="1261759" y="2339640"/>
              <a:ext cx="1054019" cy="607961"/>
              <a:chOff x="511109" y="5814543"/>
              <a:chExt cx="1041729" cy="600871"/>
            </a:xfrm>
          </p:grpSpPr>
          <p:sp>
            <p:nvSpPr>
              <p:cNvPr id="41"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42"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43"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gr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3" name="CODE"/>
          <p:cNvGrpSpPr/>
          <p:nvPr/>
        </p:nvGrpSpPr>
        <p:grpSpPr>
          <a:xfrm>
            <a:off x="1118177" y="1975642"/>
            <a:ext cx="592307" cy="903431"/>
            <a:chOff x="1418248" y="2499327"/>
            <a:chExt cx="805693" cy="1228904"/>
          </a:xfrm>
        </p:grpSpPr>
        <p:grpSp>
          <p:nvGrpSpPr>
            <p:cNvPr id="66" name="Group 65"/>
            <p:cNvGrpSpPr/>
            <p:nvPr/>
          </p:nvGrpSpPr>
          <p:grpSpPr>
            <a:xfrm>
              <a:off x="1442782" y="2914037"/>
              <a:ext cx="781159" cy="814194"/>
              <a:chOff x="2328300" y="3506767"/>
              <a:chExt cx="551703" cy="575034"/>
            </a:xfrm>
          </p:grpSpPr>
          <p:sp>
            <p:nvSpPr>
              <p:cNvPr id="67"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grpSp>
            <p:nvGrpSpPr>
              <p:cNvPr id="68" name="Group 67"/>
              <p:cNvGrpSpPr/>
              <p:nvPr/>
            </p:nvGrpSpPr>
            <p:grpSpPr>
              <a:xfrm>
                <a:off x="2328300" y="3506767"/>
                <a:ext cx="551703" cy="575034"/>
                <a:chOff x="3937001" y="4448175"/>
                <a:chExt cx="638175" cy="665163"/>
              </a:xfrm>
            </p:grpSpPr>
            <p:grpSp>
              <p:nvGrpSpPr>
                <p:cNvPr id="69" name="Group 10"/>
                <p:cNvGrpSpPr>
                  <a:grpSpLocks noChangeAspect="1"/>
                </p:cNvGrpSpPr>
                <p:nvPr/>
              </p:nvGrpSpPr>
              <p:grpSpPr bwMode="auto">
                <a:xfrm>
                  <a:off x="3937001" y="4448175"/>
                  <a:ext cx="638175" cy="665163"/>
                  <a:chOff x="2480" y="2802"/>
                  <a:chExt cx="402" cy="419"/>
                </a:xfrm>
              </p:grpSpPr>
              <p:sp>
                <p:nvSpPr>
                  <p:cNvPr id="73"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7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75"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grpSp>
            <p:grpSp>
              <p:nvGrpSpPr>
                <p:cNvPr id="70" name="Group 69"/>
                <p:cNvGrpSpPr/>
                <p:nvPr/>
              </p:nvGrpSpPr>
              <p:grpSpPr>
                <a:xfrm>
                  <a:off x="4120302" y="4618868"/>
                  <a:ext cx="293550" cy="349134"/>
                  <a:chOff x="4662074" y="4335997"/>
                  <a:chExt cx="234105" cy="278433"/>
                </a:xfrm>
              </p:grpSpPr>
              <p:sp>
                <p:nvSpPr>
                  <p:cNvPr id="71"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72"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grpSp>
          </p:grpSp>
        </p:grpSp>
        <p:sp>
          <p:nvSpPr>
            <p:cNvPr id="76" name="TextBox 75"/>
            <p:cNvSpPr txBox="1"/>
            <p:nvPr/>
          </p:nvSpPr>
          <p:spPr>
            <a:xfrm>
              <a:off x="1418248" y="2499327"/>
              <a:ext cx="781446" cy="489092"/>
            </a:xfrm>
            <a:prstGeom prst="rect">
              <a:avLst/>
            </a:prstGeom>
            <a:noFill/>
          </p:spPr>
          <p:txBody>
            <a:bodyPr wrap="none" lIns="134444" tIns="107555" rIns="134444" bIns="107555" rtlCol="0">
              <a:spAutoFit/>
            </a:bodyPr>
            <a:lstStyle/>
            <a:p>
              <a:pPr defTabSz="685644">
                <a:lnSpc>
                  <a:spcPct val="90000"/>
                </a:lnSpc>
                <a:spcAft>
                  <a:spcPts val="441"/>
                </a:spcAft>
              </a:pPr>
              <a:r>
                <a:rPr lang="en-US" sz="1028" dirty="0">
                  <a:gradFill>
                    <a:gsLst>
                      <a:gs pos="2917">
                        <a:srgbClr val="FFFFFF"/>
                      </a:gs>
                      <a:gs pos="30000">
                        <a:srgbClr val="FFFFFF"/>
                      </a:gs>
                    </a:gsLst>
                    <a:lin ang="5400000" scaled="0"/>
                  </a:gradFill>
                </a:rPr>
                <a:t>CODE</a:t>
              </a:r>
            </a:p>
          </p:txBody>
        </p:sp>
      </p:grpSp>
      <p:sp>
        <p:nvSpPr>
          <p:cNvPr id="79" name="Rounded Rectangle 78"/>
          <p:cNvSpPr/>
          <p:nvPr/>
        </p:nvSpPr>
        <p:spPr bwMode="auto">
          <a:xfrm>
            <a:off x="3590508" y="2641338"/>
            <a:ext cx="1574260" cy="1171009"/>
          </a:xfrm>
          <a:prstGeom prst="roundRect">
            <a:avLst>
              <a:gd name="adj" fmla="val 5175"/>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r>
              <a:rPr lang="en-US" sz="1175" dirty="0">
                <a:gradFill>
                  <a:gsLst>
                    <a:gs pos="0">
                      <a:srgbClr val="FFFFFF"/>
                    </a:gs>
                    <a:gs pos="100000">
                      <a:srgbClr val="FFFFFF"/>
                    </a:gs>
                  </a:gsLst>
                  <a:lin ang="5400000" scaled="0"/>
                </a:gradFill>
                <a:ea typeface="Segoe UI" pitchFamily="34" charset="0"/>
                <a:cs typeface="Segoe UI" pitchFamily="34" charset="0"/>
              </a:rPr>
              <a:t>ACCEPTANCE</a:t>
            </a:r>
          </a:p>
        </p:txBody>
      </p:sp>
      <p:sp>
        <p:nvSpPr>
          <p:cNvPr id="80" name="Rounded Rectangle 79"/>
          <p:cNvSpPr/>
          <p:nvPr/>
        </p:nvSpPr>
        <p:spPr bwMode="auto">
          <a:xfrm>
            <a:off x="3590508" y="3901858"/>
            <a:ext cx="1574260" cy="1171009"/>
          </a:xfrm>
          <a:prstGeom prst="roundRect">
            <a:avLst>
              <a:gd name="adj" fmla="val 5175"/>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r>
              <a:rPr lang="en-US" sz="1175" dirty="0">
                <a:gradFill>
                  <a:gsLst>
                    <a:gs pos="0">
                      <a:srgbClr val="FFFFFF"/>
                    </a:gs>
                    <a:gs pos="100000">
                      <a:srgbClr val="FFFFFF"/>
                    </a:gs>
                  </a:gsLst>
                  <a:lin ang="5400000" scaled="0"/>
                </a:gradFill>
                <a:ea typeface="Segoe UI" pitchFamily="34" charset="0"/>
                <a:cs typeface="Segoe UI" pitchFamily="34" charset="0"/>
              </a:rPr>
              <a:t>PRODUCTION</a:t>
            </a:r>
          </a:p>
        </p:txBody>
      </p:sp>
      <p:cxnSp>
        <p:nvCxnSpPr>
          <p:cNvPr id="11" name="Straight Connector 10"/>
          <p:cNvCxnSpPr/>
          <p:nvPr/>
        </p:nvCxnSpPr>
        <p:spPr>
          <a:xfrm>
            <a:off x="1386574" y="2942745"/>
            <a:ext cx="0" cy="867316"/>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91" name="CODE 1"/>
          <p:cNvGrpSpPr/>
          <p:nvPr/>
        </p:nvGrpSpPr>
        <p:grpSpPr>
          <a:xfrm>
            <a:off x="1138369" y="2278258"/>
            <a:ext cx="574271" cy="598557"/>
            <a:chOff x="2328300" y="3506767"/>
            <a:chExt cx="551703" cy="575034"/>
          </a:xfrm>
        </p:grpSpPr>
        <p:sp>
          <p:nvSpPr>
            <p:cNvPr id="9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grpSp>
          <p:nvGrpSpPr>
            <p:cNvPr id="94" name="Group 93"/>
            <p:cNvGrpSpPr/>
            <p:nvPr/>
          </p:nvGrpSpPr>
          <p:grpSpPr>
            <a:xfrm>
              <a:off x="2328300" y="3506767"/>
              <a:ext cx="551703" cy="575034"/>
              <a:chOff x="3937001" y="4448175"/>
              <a:chExt cx="638175" cy="665163"/>
            </a:xfrm>
          </p:grpSpPr>
          <p:grpSp>
            <p:nvGrpSpPr>
              <p:cNvPr id="95" name="Group 10"/>
              <p:cNvGrpSpPr>
                <a:grpSpLocks noChangeAspect="1"/>
              </p:cNvGrpSpPr>
              <p:nvPr/>
            </p:nvGrpSpPr>
            <p:grpSpPr bwMode="auto">
              <a:xfrm>
                <a:off x="3937001" y="4448175"/>
                <a:ext cx="638175" cy="665163"/>
                <a:chOff x="2480" y="2802"/>
                <a:chExt cx="402" cy="419"/>
              </a:xfrm>
            </p:grpSpPr>
            <p:sp>
              <p:nvSpPr>
                <p:cNvPr id="9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10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10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grpSp>
          <p:grpSp>
            <p:nvGrpSpPr>
              <p:cNvPr id="96" name="Group 95"/>
              <p:cNvGrpSpPr/>
              <p:nvPr/>
            </p:nvGrpSpPr>
            <p:grpSpPr>
              <a:xfrm>
                <a:off x="4120302" y="4618868"/>
                <a:ext cx="293550" cy="349134"/>
                <a:chOff x="4662074" y="4335997"/>
                <a:chExt cx="234105" cy="278433"/>
              </a:xfrm>
            </p:grpSpPr>
            <p:sp>
              <p:nvSpPr>
                <p:cNvPr id="9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9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grpSp>
        </p:grpSp>
      </p:grpSp>
      <p:grpSp>
        <p:nvGrpSpPr>
          <p:cNvPr id="102" name="CODE 2"/>
          <p:cNvGrpSpPr/>
          <p:nvPr/>
        </p:nvGrpSpPr>
        <p:grpSpPr>
          <a:xfrm>
            <a:off x="1138369" y="2278258"/>
            <a:ext cx="574271" cy="598557"/>
            <a:chOff x="2328300" y="3506767"/>
            <a:chExt cx="551703" cy="575034"/>
          </a:xfrm>
        </p:grpSpPr>
        <p:sp>
          <p:nvSpPr>
            <p:cNvPr id="10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grpSp>
          <p:nvGrpSpPr>
            <p:cNvPr id="104" name="Group 103"/>
            <p:cNvGrpSpPr/>
            <p:nvPr/>
          </p:nvGrpSpPr>
          <p:grpSpPr>
            <a:xfrm>
              <a:off x="2328300" y="3506767"/>
              <a:ext cx="551703" cy="575034"/>
              <a:chOff x="3937001" y="4448175"/>
              <a:chExt cx="638175" cy="665163"/>
            </a:xfrm>
          </p:grpSpPr>
          <p:grpSp>
            <p:nvGrpSpPr>
              <p:cNvPr id="105" name="Group 10"/>
              <p:cNvGrpSpPr>
                <a:grpSpLocks noChangeAspect="1"/>
              </p:cNvGrpSpPr>
              <p:nvPr/>
            </p:nvGrpSpPr>
            <p:grpSpPr bwMode="auto">
              <a:xfrm>
                <a:off x="3937001" y="4448175"/>
                <a:ext cx="638175" cy="665163"/>
                <a:chOff x="2480" y="2802"/>
                <a:chExt cx="402" cy="419"/>
              </a:xfrm>
            </p:grpSpPr>
            <p:sp>
              <p:nvSpPr>
                <p:cNvPr id="10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11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11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grpSp>
          <p:grpSp>
            <p:nvGrpSpPr>
              <p:cNvPr id="106" name="Group 105"/>
              <p:cNvGrpSpPr/>
              <p:nvPr/>
            </p:nvGrpSpPr>
            <p:grpSpPr>
              <a:xfrm>
                <a:off x="4120302" y="4618868"/>
                <a:ext cx="293550" cy="349134"/>
                <a:chOff x="4662074" y="4335997"/>
                <a:chExt cx="234105" cy="278433"/>
              </a:xfrm>
            </p:grpSpPr>
            <p:sp>
              <p:nvSpPr>
                <p:cNvPr id="10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10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grpSp>
        </p:grpSp>
      </p:grpSp>
      <p:grpSp>
        <p:nvGrpSpPr>
          <p:cNvPr id="112" name="CODE 3"/>
          <p:cNvGrpSpPr/>
          <p:nvPr/>
        </p:nvGrpSpPr>
        <p:grpSpPr>
          <a:xfrm>
            <a:off x="1133845" y="2278258"/>
            <a:ext cx="574271" cy="598557"/>
            <a:chOff x="2328300" y="3506767"/>
            <a:chExt cx="551703" cy="575034"/>
          </a:xfrm>
        </p:grpSpPr>
        <p:sp>
          <p:nvSpPr>
            <p:cNvPr id="113"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grpSp>
          <p:nvGrpSpPr>
            <p:cNvPr id="114" name="Group 113"/>
            <p:cNvGrpSpPr/>
            <p:nvPr/>
          </p:nvGrpSpPr>
          <p:grpSpPr>
            <a:xfrm>
              <a:off x="2328300" y="3506767"/>
              <a:ext cx="551703" cy="575034"/>
              <a:chOff x="3937001" y="4448175"/>
              <a:chExt cx="638175" cy="665163"/>
            </a:xfrm>
          </p:grpSpPr>
          <p:grpSp>
            <p:nvGrpSpPr>
              <p:cNvPr id="115" name="Group 10"/>
              <p:cNvGrpSpPr>
                <a:grpSpLocks noChangeAspect="1"/>
              </p:cNvGrpSpPr>
              <p:nvPr/>
            </p:nvGrpSpPr>
            <p:grpSpPr bwMode="auto">
              <a:xfrm>
                <a:off x="3937001" y="4448175"/>
                <a:ext cx="638175" cy="665163"/>
                <a:chOff x="2480" y="2802"/>
                <a:chExt cx="402" cy="419"/>
              </a:xfrm>
            </p:grpSpPr>
            <p:sp>
              <p:nvSpPr>
                <p:cNvPr id="119"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120"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121"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grpSp>
          <p:grpSp>
            <p:nvGrpSpPr>
              <p:cNvPr id="116" name="Group 115"/>
              <p:cNvGrpSpPr/>
              <p:nvPr/>
            </p:nvGrpSpPr>
            <p:grpSpPr>
              <a:xfrm>
                <a:off x="4120302" y="4618868"/>
                <a:ext cx="293550" cy="349134"/>
                <a:chOff x="4662074" y="4335997"/>
                <a:chExt cx="234105" cy="278433"/>
              </a:xfrm>
            </p:grpSpPr>
            <p:sp>
              <p:nvSpPr>
                <p:cNvPr id="117"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sp>
              <p:nvSpPr>
                <p:cNvPr id="118"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67223" tIns="33611" rIns="67223" bIns="33611" numCol="1" anchor="t" anchorCtr="0" compatLnSpc="1">
                  <a:prstTxWarp prst="textNoShape">
                    <a:avLst/>
                  </a:prstTxWarp>
                </a:bodyPr>
                <a:lstStyle/>
                <a:p>
                  <a:pPr defTabSz="685644"/>
                  <a:endParaRPr lang="en-US" sz="1324">
                    <a:solidFill>
                      <a:srgbClr val="FFFFFF"/>
                    </a:solidFill>
                  </a:endParaRPr>
                </a:p>
              </p:txBody>
            </p:sp>
          </p:grpSp>
        </p:grpSp>
      </p:grpSp>
      <p:sp>
        <p:nvSpPr>
          <p:cNvPr id="122" name="APP 1"/>
          <p:cNvSpPr>
            <a:spLocks noEditPoints="1"/>
          </p:cNvSpPr>
          <p:nvPr/>
        </p:nvSpPr>
        <p:spPr bwMode="auto">
          <a:xfrm>
            <a:off x="4084614" y="1797391"/>
            <a:ext cx="586041" cy="604751"/>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00BCF2"/>
          </a:solidFill>
          <a:ln>
            <a:noFill/>
          </a:ln>
        </p:spPr>
        <p:txBody>
          <a:bodyPr vert="horz" wrap="square" lIns="67223" tIns="33611" rIns="67223" bIns="33611" numCol="1" anchor="t" anchorCtr="0" compatLnSpc="1">
            <a:prstTxWarp prst="textNoShape">
              <a:avLst/>
            </a:prstTxWarp>
          </a:bodyPr>
          <a:lstStyle/>
          <a:p>
            <a:pPr defTabSz="672002"/>
            <a:endParaRPr lang="en-US" sz="1250">
              <a:solidFill>
                <a:srgbClr val="000000"/>
              </a:solidFill>
            </a:endParaRPr>
          </a:p>
        </p:txBody>
      </p:sp>
      <p:sp>
        <p:nvSpPr>
          <p:cNvPr id="123" name="APP 2"/>
          <p:cNvSpPr>
            <a:spLocks noEditPoints="1"/>
          </p:cNvSpPr>
          <p:nvPr/>
        </p:nvSpPr>
        <p:spPr bwMode="auto">
          <a:xfrm>
            <a:off x="4084614" y="3051874"/>
            <a:ext cx="586041" cy="604751"/>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00BCF2"/>
          </a:solidFill>
          <a:ln>
            <a:noFill/>
          </a:ln>
        </p:spPr>
        <p:txBody>
          <a:bodyPr vert="horz" wrap="square" lIns="67223" tIns="33611" rIns="67223" bIns="33611" numCol="1" anchor="t" anchorCtr="0" compatLnSpc="1">
            <a:prstTxWarp prst="textNoShape">
              <a:avLst/>
            </a:prstTxWarp>
          </a:bodyPr>
          <a:lstStyle/>
          <a:p>
            <a:pPr defTabSz="672002"/>
            <a:endParaRPr lang="en-US" sz="1250">
              <a:solidFill>
                <a:srgbClr val="000000"/>
              </a:solidFill>
            </a:endParaRPr>
          </a:p>
        </p:txBody>
      </p:sp>
      <p:sp>
        <p:nvSpPr>
          <p:cNvPr id="124" name="APP 3"/>
          <p:cNvSpPr>
            <a:spLocks noEditPoints="1"/>
          </p:cNvSpPr>
          <p:nvPr/>
        </p:nvSpPr>
        <p:spPr bwMode="auto">
          <a:xfrm>
            <a:off x="4084614" y="4317586"/>
            <a:ext cx="586041" cy="604751"/>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00BCF2"/>
          </a:solidFill>
          <a:ln>
            <a:noFill/>
          </a:ln>
        </p:spPr>
        <p:txBody>
          <a:bodyPr vert="horz" wrap="square" lIns="67223" tIns="33611" rIns="67223" bIns="33611" numCol="1" anchor="t" anchorCtr="0" compatLnSpc="1">
            <a:prstTxWarp prst="textNoShape">
              <a:avLst/>
            </a:prstTxWarp>
          </a:bodyPr>
          <a:lstStyle/>
          <a:p>
            <a:pPr defTabSz="672002"/>
            <a:endParaRPr lang="en-US" sz="1250">
              <a:solidFill>
                <a:srgbClr val="000000"/>
              </a:solidFill>
            </a:endParaRPr>
          </a:p>
        </p:txBody>
      </p:sp>
    </p:spTree>
    <p:extLst>
      <p:ext uri="{BB962C8B-B14F-4D97-AF65-F5344CB8AC3E}">
        <p14:creationId xmlns:p14="http://schemas.microsoft.com/office/powerpoint/2010/main" val="3503382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par>
                          <p:cTn id="8" fill="hold">
                            <p:stCondLst>
                              <p:cond delay="1200"/>
                            </p:stCondLst>
                            <p:childTnLst>
                              <p:par>
                                <p:cTn id="9" presetID="10" presetClass="entr" presetSubtype="0" fill="hold" nodeType="afterEffect">
                                  <p:stCondLst>
                                    <p:cond delay="2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65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12"/>
                                        </p:tgtEl>
                                        <p:attrNameLst>
                                          <p:attrName>style.visibility</p:attrName>
                                        </p:attrNameLst>
                                      </p:cBhvr>
                                      <p:to>
                                        <p:strVal val="visible"/>
                                      </p:to>
                                    </p:set>
                                  </p:childTnLst>
                                </p:cTn>
                              </p:par>
                            </p:childTnLst>
                          </p:cTn>
                        </p:par>
                        <p:par>
                          <p:cTn id="20" fill="hold">
                            <p:stCondLst>
                              <p:cond delay="0"/>
                            </p:stCondLst>
                            <p:childTnLst>
                              <p:par>
                                <p:cTn id="21" presetID="42" presetClass="path" presetSubtype="0" decel="100000" fill="hold" nodeType="afterEffect">
                                  <p:stCondLst>
                                    <p:cond delay="0"/>
                                  </p:stCondLst>
                                  <p:childTnLst>
                                    <p:animMotion origin="layout" path="M 1.51902E-6 -4.81616E-6 L 0.35627 -0.13073 " pathEditMode="relative" rAng="0" ptsTypes="AA">
                                      <p:cBhvr>
                                        <p:cTn id="22" dur="2000" fill="hold"/>
                                        <p:tgtEl>
                                          <p:spTgt spid="112"/>
                                        </p:tgtEl>
                                        <p:attrNameLst>
                                          <p:attrName>ppt_x</p:attrName>
                                          <p:attrName>ppt_y</p:attrName>
                                        </p:attrNameLst>
                                      </p:cBhvr>
                                      <p:rCtr x="17807" y="-6537"/>
                                    </p:animMotion>
                                  </p:childTnLst>
                                </p:cTn>
                              </p:par>
                              <p:par>
                                <p:cTn id="23" presetID="42" presetClass="path" presetSubtype="0" decel="100000" fill="hold" nodeType="withEffect">
                                  <p:stCondLst>
                                    <p:cond delay="0"/>
                                  </p:stCondLst>
                                  <p:childTnLst>
                                    <p:animMotion origin="layout" path="M 9.24177E-7 -4.81616E-6 L 0.35576 0.11371 " pathEditMode="relative" rAng="0" ptsTypes="AA">
                                      <p:cBhvr>
                                        <p:cTn id="24" dur="2000" fill="hold"/>
                                        <p:tgtEl>
                                          <p:spTgt spid="102"/>
                                        </p:tgtEl>
                                        <p:attrNameLst>
                                          <p:attrName>ppt_x</p:attrName>
                                          <p:attrName>ppt_y</p:attrName>
                                        </p:attrNameLst>
                                      </p:cBhvr>
                                      <p:rCtr x="17781" y="5674"/>
                                    </p:animMotion>
                                  </p:childTnLst>
                                </p:cTn>
                              </p:par>
                              <p:par>
                                <p:cTn id="25" presetID="42" presetClass="path" presetSubtype="0" decel="100000" fill="hold" nodeType="withEffect">
                                  <p:stCondLst>
                                    <p:cond delay="0"/>
                                  </p:stCondLst>
                                  <p:childTnLst>
                                    <p:animMotion origin="layout" path="M 9.24177E-7 -4.81616E-6 L 0.35678 0.36065 " pathEditMode="relative" rAng="0" ptsTypes="AA">
                                      <p:cBhvr>
                                        <p:cTn id="26" dur="2000" fill="hold"/>
                                        <p:tgtEl>
                                          <p:spTgt spid="91"/>
                                        </p:tgtEl>
                                        <p:attrNameLst>
                                          <p:attrName>ppt_x</p:attrName>
                                          <p:attrName>ppt_y</p:attrName>
                                        </p:attrNameLst>
                                      </p:cBhvr>
                                      <p:rCtr x="17833" y="18021"/>
                                    </p:animMotion>
                                  </p:childTnLst>
                                </p:cTn>
                              </p:par>
                            </p:childTnLst>
                          </p:cTn>
                        </p:par>
                        <p:par>
                          <p:cTn id="27" fill="hold">
                            <p:stCondLst>
                              <p:cond delay="2000"/>
                            </p:stCondLst>
                            <p:childTnLst>
                              <p:par>
                                <p:cTn id="28" presetID="10" presetClass="exit" presetSubtype="0" fill="hold" nodeType="afterEffect">
                                  <p:stCondLst>
                                    <p:cond delay="500"/>
                                  </p:stCondLst>
                                  <p:childTnLst>
                                    <p:animEffect transition="out" filter="fade">
                                      <p:cBhvr>
                                        <p:cTn id="29" dur="650"/>
                                        <p:tgtEl>
                                          <p:spTgt spid="112"/>
                                        </p:tgtEl>
                                      </p:cBhvr>
                                    </p:animEffect>
                                    <p:set>
                                      <p:cBhvr>
                                        <p:cTn id="30" dur="1" fill="hold">
                                          <p:stCondLst>
                                            <p:cond delay="649"/>
                                          </p:stCondLst>
                                        </p:cTn>
                                        <p:tgtEl>
                                          <p:spTgt spid="112"/>
                                        </p:tgtEl>
                                        <p:attrNameLst>
                                          <p:attrName>style.visibility</p:attrName>
                                        </p:attrNameLst>
                                      </p:cBhvr>
                                      <p:to>
                                        <p:strVal val="hidden"/>
                                      </p:to>
                                    </p:set>
                                  </p:childTnLst>
                                </p:cTn>
                              </p:par>
                            </p:childTnLst>
                          </p:cTn>
                        </p:par>
                        <p:par>
                          <p:cTn id="31" fill="hold">
                            <p:stCondLst>
                              <p:cond delay="3150"/>
                            </p:stCondLst>
                            <p:childTnLst>
                              <p:par>
                                <p:cTn id="32" presetID="10" presetClass="entr" presetSubtype="0" fill="hold" grpId="0" nodeType="afterEffect">
                                  <p:stCondLst>
                                    <p:cond delay="0"/>
                                  </p:stCondLst>
                                  <p:childTnLst>
                                    <p:set>
                                      <p:cBhvr>
                                        <p:cTn id="33" dur="1" fill="hold">
                                          <p:stCondLst>
                                            <p:cond delay="0"/>
                                          </p:stCondLst>
                                        </p:cTn>
                                        <p:tgtEl>
                                          <p:spTgt spid="122"/>
                                        </p:tgtEl>
                                        <p:attrNameLst>
                                          <p:attrName>style.visibility</p:attrName>
                                        </p:attrNameLst>
                                      </p:cBhvr>
                                      <p:to>
                                        <p:strVal val="visible"/>
                                      </p:to>
                                    </p:set>
                                    <p:animEffect transition="in" filter="fade">
                                      <p:cBhvr>
                                        <p:cTn id="34" dur="650"/>
                                        <p:tgtEl>
                                          <p:spTgt spid="122"/>
                                        </p:tgtEl>
                                      </p:cBhvr>
                                    </p:animEffect>
                                  </p:childTnLst>
                                </p:cTn>
                              </p:par>
                            </p:childTnLst>
                          </p:cTn>
                        </p:par>
                        <p:par>
                          <p:cTn id="35" fill="hold">
                            <p:stCondLst>
                              <p:cond delay="3800"/>
                            </p:stCondLst>
                            <p:childTnLst>
                              <p:par>
                                <p:cTn id="36" presetID="10" presetClass="exit" presetSubtype="0" fill="hold" nodeType="afterEffect">
                                  <p:stCondLst>
                                    <p:cond delay="300"/>
                                  </p:stCondLst>
                                  <p:childTnLst>
                                    <p:animEffect transition="out" filter="fade">
                                      <p:cBhvr>
                                        <p:cTn id="37" dur="650"/>
                                        <p:tgtEl>
                                          <p:spTgt spid="102"/>
                                        </p:tgtEl>
                                      </p:cBhvr>
                                    </p:animEffect>
                                    <p:set>
                                      <p:cBhvr>
                                        <p:cTn id="38" dur="1" fill="hold">
                                          <p:stCondLst>
                                            <p:cond delay="649"/>
                                          </p:stCondLst>
                                        </p:cTn>
                                        <p:tgtEl>
                                          <p:spTgt spid="102"/>
                                        </p:tgtEl>
                                        <p:attrNameLst>
                                          <p:attrName>style.visibility</p:attrName>
                                        </p:attrNameLst>
                                      </p:cBhvr>
                                      <p:to>
                                        <p:strVal val="hidden"/>
                                      </p:to>
                                    </p:set>
                                  </p:childTnLst>
                                </p:cTn>
                              </p:par>
                            </p:childTnLst>
                          </p:cTn>
                        </p:par>
                        <p:par>
                          <p:cTn id="39" fill="hold">
                            <p:stCondLst>
                              <p:cond delay="4750"/>
                            </p:stCondLst>
                            <p:childTnLst>
                              <p:par>
                                <p:cTn id="40" presetID="10" presetClass="entr" presetSubtype="0" fill="hold" grpId="0" nodeType="afterEffect">
                                  <p:stCondLst>
                                    <p:cond delay="0"/>
                                  </p:stCondLst>
                                  <p:childTnLst>
                                    <p:set>
                                      <p:cBhvr>
                                        <p:cTn id="41" dur="1" fill="hold">
                                          <p:stCondLst>
                                            <p:cond delay="0"/>
                                          </p:stCondLst>
                                        </p:cTn>
                                        <p:tgtEl>
                                          <p:spTgt spid="123"/>
                                        </p:tgtEl>
                                        <p:attrNameLst>
                                          <p:attrName>style.visibility</p:attrName>
                                        </p:attrNameLst>
                                      </p:cBhvr>
                                      <p:to>
                                        <p:strVal val="visible"/>
                                      </p:to>
                                    </p:set>
                                    <p:animEffect transition="in" filter="fade">
                                      <p:cBhvr>
                                        <p:cTn id="42" dur="650"/>
                                        <p:tgtEl>
                                          <p:spTgt spid="123"/>
                                        </p:tgtEl>
                                      </p:cBhvr>
                                    </p:animEffect>
                                  </p:childTnLst>
                                </p:cTn>
                              </p:par>
                            </p:childTnLst>
                          </p:cTn>
                        </p:par>
                        <p:par>
                          <p:cTn id="43" fill="hold">
                            <p:stCondLst>
                              <p:cond delay="5400"/>
                            </p:stCondLst>
                            <p:childTnLst>
                              <p:par>
                                <p:cTn id="44" presetID="10" presetClass="exit" presetSubtype="0" fill="hold" nodeType="afterEffect">
                                  <p:stCondLst>
                                    <p:cond delay="300"/>
                                  </p:stCondLst>
                                  <p:childTnLst>
                                    <p:animEffect transition="out" filter="fade">
                                      <p:cBhvr>
                                        <p:cTn id="45" dur="650"/>
                                        <p:tgtEl>
                                          <p:spTgt spid="91"/>
                                        </p:tgtEl>
                                      </p:cBhvr>
                                    </p:animEffect>
                                    <p:set>
                                      <p:cBhvr>
                                        <p:cTn id="46" dur="1" fill="hold">
                                          <p:stCondLst>
                                            <p:cond delay="649"/>
                                          </p:stCondLst>
                                        </p:cTn>
                                        <p:tgtEl>
                                          <p:spTgt spid="91"/>
                                        </p:tgtEl>
                                        <p:attrNameLst>
                                          <p:attrName>style.visibility</p:attrName>
                                        </p:attrNameLst>
                                      </p:cBhvr>
                                      <p:to>
                                        <p:strVal val="hidden"/>
                                      </p:to>
                                    </p:set>
                                  </p:childTnLst>
                                </p:cTn>
                              </p:par>
                            </p:childTnLst>
                          </p:cTn>
                        </p:par>
                        <p:par>
                          <p:cTn id="47" fill="hold">
                            <p:stCondLst>
                              <p:cond delay="6350"/>
                            </p:stCondLst>
                            <p:childTnLst>
                              <p:par>
                                <p:cTn id="48" presetID="10" presetClass="entr" presetSubtype="0" fill="hold" grpId="0" nodeType="afterEffect">
                                  <p:stCondLst>
                                    <p:cond delay="0"/>
                                  </p:stCondLst>
                                  <p:childTnLst>
                                    <p:set>
                                      <p:cBhvr>
                                        <p:cTn id="49" dur="1" fill="hold">
                                          <p:stCondLst>
                                            <p:cond delay="0"/>
                                          </p:stCondLst>
                                        </p:cTn>
                                        <p:tgtEl>
                                          <p:spTgt spid="124"/>
                                        </p:tgtEl>
                                        <p:attrNameLst>
                                          <p:attrName>style.visibility</p:attrName>
                                        </p:attrNameLst>
                                      </p:cBhvr>
                                      <p:to>
                                        <p:strVal val="visible"/>
                                      </p:to>
                                    </p:set>
                                    <p:animEffect transition="in" filter="fade">
                                      <p:cBhvr>
                                        <p:cTn id="50" dur="650"/>
                                        <p:tgtEl>
                                          <p:spTgt spid="124"/>
                                        </p:tgtEl>
                                      </p:cBhvr>
                                    </p:animEffect>
                                  </p:childTnLst>
                                </p:cTn>
                              </p:par>
                            </p:childTnLst>
                          </p:cTn>
                        </p:par>
                        <p:par>
                          <p:cTn id="51" fill="hold">
                            <p:stCondLst>
                              <p:cond delay="7000"/>
                            </p:stCondLst>
                            <p:childTnLst>
                              <p:par>
                                <p:cTn id="52" presetID="10" presetClass="entr" presetSubtype="0" fill="hold" grpId="0" nodeType="afterEffect">
                                  <p:stCondLst>
                                    <p:cond delay="50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122" grpId="0" animBg="1"/>
      <p:bldP spid="123" grpId="0" animBg="1"/>
      <p:bldP spid="124" grpId="0" animBg="1"/>
    </p:bldLst>
  </p:timing>
</p:sld>
</file>

<file path=ppt/theme/theme1.xml><?xml version="1.0" encoding="utf-8"?>
<a:theme xmlns:a="http://schemas.openxmlformats.org/drawingml/2006/main" name="Larissa">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95B3D7"/>
      </a:hlink>
      <a:folHlink>
        <a:srgbClr val="B7DDE8"/>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5F1B737D-E2EE-4142-BD7E-3EA3DFF4A498}" vid="{50A0775B-8657-4F18-A500-6C1CF171A8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B9647B6A649F643B0843AC525935E9F" ma:contentTypeVersion="3" ma:contentTypeDescription="Create a new document." ma:contentTypeScope="" ma:versionID="dd2f79510839cc55fa061e335aed8518">
  <xsd:schema xmlns:xsd="http://www.w3.org/2001/XMLSchema" xmlns:xs="http://www.w3.org/2001/XMLSchema" xmlns:p="http://schemas.microsoft.com/office/2006/metadata/properties" xmlns:ns2="09e1163d-1f06-40bd-b20f-1579407d17e4" targetNamespace="http://schemas.microsoft.com/office/2006/metadata/properties" ma:root="true" ma:fieldsID="ff9480a2390ee646defb79df96e661ef" ns2:_="">
    <xsd:import namespace="09e1163d-1f06-40bd-b20f-1579407d17e4"/>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e1163d-1f06-40bd-b20f-1579407d17e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description="" ma:internalName="SharingHintHash" ma:readOnly="true">
      <xsd:simpleType>
        <xsd:restriction base="dms:Text"/>
      </xsd:simple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35DFEB9-35CF-46AB-AE96-9B2824DECF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e1163d-1f06-40bd-b20f-1579407d17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D0F3EA-E864-41FC-BEFD-8F5B4739EE3D}">
  <ds:schemaRefs>
    <ds:schemaRef ds:uri="http://schemas.microsoft.com/sharepoint/v3/contenttype/forms"/>
  </ds:schemaRefs>
</ds:datastoreItem>
</file>

<file path=customXml/itemProps3.xml><?xml version="1.0" encoding="utf-8"?>
<ds:datastoreItem xmlns:ds="http://schemas.openxmlformats.org/officeDocument/2006/customXml" ds:itemID="{B443EF43-B44D-49D4-8B6A-6AB10D8F3513}">
  <ds:schemaRefs>
    <ds:schemaRef ds:uri="http://purl.org/dc/dcmitype/"/>
    <ds:schemaRef ds:uri="http://schemas.microsoft.com/office/2006/documentManagement/types"/>
    <ds:schemaRef ds:uri="http://purl.org/dc/terms/"/>
    <ds:schemaRef ds:uri="http://schemas.microsoft.com/office/infopath/2007/PartnerControls"/>
    <ds:schemaRef ds:uri="http://www.w3.org/XML/1998/namespace"/>
    <ds:schemaRef ds:uri="http://purl.org/dc/elements/1.1/"/>
    <ds:schemaRef ds:uri="http://schemas.openxmlformats.org/package/2006/metadata/core-properties"/>
    <ds:schemaRef ds:uri="09e1163d-1f06-40bd-b20f-1579407d17e4"/>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567</TotalTime>
  <Words>691</Words>
  <Application>Microsoft Office PowerPoint</Application>
  <PresentationFormat>On-screen Show (16:9)</PresentationFormat>
  <Paragraphs>209</Paragraphs>
  <Slides>28</Slides>
  <Notes>22</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Arial</vt:lpstr>
      <vt:lpstr>Calibri</vt:lpstr>
      <vt:lpstr>Consolas</vt:lpstr>
      <vt:lpstr>Segoe Pro Display Light</vt:lpstr>
      <vt:lpstr>Segoe Pro Display Semibold</vt:lpstr>
      <vt:lpstr>Segoe UI</vt:lpstr>
      <vt:lpstr>Segoe UI Light</vt:lpstr>
      <vt:lpstr>Segoe UI Semibold</vt:lpstr>
      <vt:lpstr>Symbol</vt:lpstr>
      <vt:lpstr>Times New Roman</vt:lpstr>
      <vt:lpstr>Wingdings</vt:lpstr>
      <vt:lpstr>Larissa</vt:lpstr>
      <vt:lpstr>Azure Resource Manager 101</vt:lpstr>
      <vt:lpstr>Session objectives</vt:lpstr>
      <vt:lpstr> Why the need</vt:lpstr>
      <vt:lpstr>PowerPoint Presentation</vt:lpstr>
      <vt:lpstr>PowerPoint Presentation</vt:lpstr>
      <vt:lpstr>Resource Group Lifecycle</vt:lpstr>
      <vt:lpstr>DEMO</vt:lpstr>
      <vt:lpstr>PowerPoint Presentation</vt:lpstr>
      <vt:lpstr>Infrastructure as Code</vt:lpstr>
      <vt:lpstr>Deployment Templates</vt:lpstr>
      <vt:lpstr>Tools</vt:lpstr>
      <vt:lpstr>Some best practices</vt:lpstr>
      <vt:lpstr> our first deployment template</vt:lpstr>
      <vt:lpstr>More specific, we’ll deploy a: </vt:lpstr>
      <vt:lpstr>DEMO</vt:lpstr>
      <vt:lpstr>demo</vt:lpstr>
      <vt:lpstr> PowerShell and the case of ARM</vt:lpstr>
      <vt:lpstr>DEMO</vt:lpstr>
      <vt:lpstr>PowerPoint Presentation</vt:lpstr>
      <vt:lpstr>Getting started</vt:lpstr>
      <vt:lpstr>Getting started</vt:lpstr>
      <vt:lpstr>Getting started</vt:lpstr>
      <vt:lpstr>Resources – Getting started</vt:lpstr>
      <vt:lpstr>Resources - Best practices</vt:lpstr>
      <vt:lpstr>Resources - Tooling</vt:lpstr>
      <vt:lpstr>Follow up sessions</vt:lpstr>
      <vt:lpstr>Thanks To All Our Sponsors</vt:lpstr>
      <vt:lpstr>We Need Your Feedback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Resource Manager 101</dc:title>
  <dc:subject>Resource Manager</dc:subject>
  <dc:creator>Stijn Callebaut;Kurt Van Hoecke</dc:creator>
  <cp:keywords>Arm;Community;Azure;resource manager</cp:keywords>
  <cp:lastModifiedBy>Kurt Van Hoecke</cp:lastModifiedBy>
  <cp:revision>46</cp:revision>
  <dcterms:created xsi:type="dcterms:W3CDTF">2013-09-08T16:32:42Z</dcterms:created>
  <dcterms:modified xsi:type="dcterms:W3CDTF">2015-08-27T14:43:47Z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0x010100BB9647B6A649F643B0843AC525935E9F</vt:lpwstr>
  </property>
</Properties>
</file>